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ppt/comments/comment27.xml" ContentType="application/vnd.openxmlformats-officedocument.presentationml.comments+xml"/>
  <Override PartName="/ppt/comments/comment28.xml" ContentType="application/vnd.openxmlformats-officedocument.presentationml.comments+xml"/>
  <Override PartName="/ppt/comments/comment29.xml" ContentType="application/vnd.openxmlformats-officedocument.presentationml.comments+xml"/>
  <Override PartName="/ppt/comments/comment30.xml" ContentType="application/vnd.openxmlformats-officedocument.presentationml.comments+xml"/>
  <Override PartName="/ppt/comments/comment3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5"/>
  </p:notesMasterIdLst>
  <p:sldIdLst>
    <p:sldId id="279" r:id="rId2"/>
    <p:sldId id="275" r:id="rId3"/>
    <p:sldId id="276" r:id="rId4"/>
    <p:sldId id="282" r:id="rId5"/>
    <p:sldId id="287" r:id="rId6"/>
    <p:sldId id="288" r:id="rId7"/>
    <p:sldId id="289" r:id="rId8"/>
    <p:sldId id="290" r:id="rId9"/>
    <p:sldId id="292" r:id="rId10"/>
    <p:sldId id="291" r:id="rId11"/>
    <p:sldId id="293" r:id="rId12"/>
    <p:sldId id="294" r:id="rId13"/>
    <p:sldId id="295" r:id="rId14"/>
    <p:sldId id="296" r:id="rId15"/>
    <p:sldId id="285" r:id="rId16"/>
    <p:sldId id="297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11" r:id="rId28"/>
    <p:sldId id="309" r:id="rId29"/>
    <p:sldId id="312" r:id="rId30"/>
    <p:sldId id="313" r:id="rId31"/>
    <p:sldId id="314" r:id="rId32"/>
    <p:sldId id="315" r:id="rId33"/>
    <p:sldId id="316" r:id="rId34"/>
    <p:sldId id="317" r:id="rId35"/>
    <p:sldId id="319" r:id="rId36"/>
    <p:sldId id="321" r:id="rId37"/>
    <p:sldId id="325" r:id="rId38"/>
    <p:sldId id="320" r:id="rId39"/>
    <p:sldId id="322" r:id="rId40"/>
    <p:sldId id="323" r:id="rId41"/>
    <p:sldId id="324" r:id="rId42"/>
    <p:sldId id="277" r:id="rId43"/>
    <p:sldId id="286" r:id="rId4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손상원" initials="손" lastIdx="1" clrIdx="0">
    <p:extLst>
      <p:ext uri="{19B8F6BF-5375-455C-9EA6-DF929625EA0E}">
        <p15:presenceInfo xmlns:p15="http://schemas.microsoft.com/office/powerpoint/2012/main" userId="손상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4F"/>
    <a:srgbClr val="352DAA"/>
    <a:srgbClr val="A6DBF6"/>
    <a:srgbClr val="9FE1C0"/>
    <a:srgbClr val="75D4A4"/>
    <a:srgbClr val="8FD4E4"/>
    <a:srgbClr val="8CB356"/>
    <a:srgbClr val="458200"/>
    <a:srgbClr val="1E4533"/>
    <a:srgbClr val="FFF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746" autoAdjust="0"/>
  </p:normalViewPr>
  <p:slideViewPr>
    <p:cSldViewPr snapToGrid="0">
      <p:cViewPr varScale="1">
        <p:scale>
          <a:sx n="127" d="100"/>
          <a:sy n="127" d="100"/>
        </p:scale>
        <p:origin x="174" y="120"/>
      </p:cViewPr>
      <p:guideLst>
        <p:guide orient="horz" pos="21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30T12:19:18.18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36686-F76A-4CC7-83BF-940E34C5B9CD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5AF6F-7FDF-474D-AE52-C66069F052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20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29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58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87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716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645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74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503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432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0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5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478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154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199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81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60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64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80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85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998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7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65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82C3B2-6683-4971-80C0-4AE6509B6D4C}"/>
              </a:ext>
            </a:extLst>
          </p:cNvPr>
          <p:cNvSpPr/>
          <p:nvPr userDrawn="1"/>
        </p:nvSpPr>
        <p:spPr>
          <a:xfrm>
            <a:off x="0" y="705591"/>
            <a:ext cx="9906000" cy="60435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7"/>
          </a:p>
        </p:txBody>
      </p:sp>
    </p:spTree>
    <p:extLst>
      <p:ext uri="{BB962C8B-B14F-4D97-AF65-F5344CB8AC3E}">
        <p14:creationId xmlns:p14="http://schemas.microsoft.com/office/powerpoint/2010/main" val="3078248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36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14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AAAD0-C0BD-4940-9C61-9EB949A572D7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0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5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6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2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2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comments" Target="../comments/comment2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2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28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2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30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31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BA92EF1-CE03-49F9-A70F-B2A7710B97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"/>
          <a:stretch/>
        </p:blipFill>
        <p:spPr>
          <a:xfrm>
            <a:off x="0" y="-1"/>
            <a:ext cx="9906000" cy="685800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F138117-0122-45AF-8017-C42F34B36155}"/>
              </a:ext>
            </a:extLst>
          </p:cNvPr>
          <p:cNvGrpSpPr/>
          <p:nvPr/>
        </p:nvGrpSpPr>
        <p:grpSpPr>
          <a:xfrm>
            <a:off x="260067" y="1588498"/>
            <a:ext cx="4692933" cy="1740339"/>
            <a:chOff x="469658" y="1253647"/>
            <a:chExt cx="4692933" cy="1740339"/>
          </a:xfrm>
        </p:grpSpPr>
        <p:sp>
          <p:nvSpPr>
            <p:cNvPr id="15" name="TextBox 14"/>
            <p:cNvSpPr txBox="1"/>
            <p:nvPr/>
          </p:nvSpPr>
          <p:spPr>
            <a:xfrm>
              <a:off x="469658" y="1253647"/>
              <a:ext cx="4692933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900" b="1" spc="-7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모두를 위한 딥러닝</a:t>
              </a:r>
              <a:endParaRPr lang="en-US" altLang="ko-KR" sz="3900" b="1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3900" b="1" spc="-7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3,4,5</a:t>
              </a:r>
              <a:r>
                <a:rPr lang="ko-KR" altLang="en-US" sz="3900" b="1" spc="-7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 발표 자료</a:t>
              </a:r>
              <a:endParaRPr lang="en-US" altLang="ko-KR" sz="3900" b="1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5299" y="2709293"/>
              <a:ext cx="2862952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ts val="1542"/>
                </a:lnSpc>
              </a:pPr>
              <a:endParaRPr lang="ko-KR" altLang="en-US" sz="1200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10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172553" y="1428745"/>
            <a:ext cx="2014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</a:t>
            </a:r>
          </a:p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17D42B-C406-4912-BE2F-F91B751F5206}"/>
              </a:ext>
            </a:extLst>
          </p:cNvPr>
          <p:cNvSpPr txBox="1"/>
          <p:nvPr/>
        </p:nvSpPr>
        <p:spPr>
          <a:xfrm>
            <a:off x="172553" y="2769539"/>
            <a:ext cx="201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 정리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2553" y="749168"/>
            <a:ext cx="841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B302AD7-5806-46EA-9423-AF994B223227}"/>
              </a:ext>
            </a:extLst>
          </p:cNvPr>
          <p:cNvSpPr txBox="1"/>
          <p:nvPr/>
        </p:nvSpPr>
        <p:spPr>
          <a:xfrm>
            <a:off x="2342115" y="672223"/>
            <a:ext cx="69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Mean Squared Error(MSE)</a:t>
            </a:r>
            <a:endParaRPr lang="en-US" altLang="ko-KR" sz="15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D49DBE-32E1-4550-8731-2FE166D74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456" y="1685925"/>
            <a:ext cx="6800850" cy="3486150"/>
          </a:xfrm>
          <a:prstGeom prst="rect">
            <a:avLst/>
          </a:prstGeom>
        </p:spPr>
      </p:pic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EBDDB8D-C0E0-4CC2-9171-7C3CBC1C8574}"/>
              </a:ext>
            </a:extLst>
          </p:cNvPr>
          <p:cNvCxnSpPr/>
          <p:nvPr/>
        </p:nvCxnSpPr>
        <p:spPr>
          <a:xfrm rot="10800000" flipV="1">
            <a:off x="5370491" y="2112135"/>
            <a:ext cx="3116687" cy="393828"/>
          </a:xfrm>
          <a:prstGeom prst="bentConnector3">
            <a:avLst>
              <a:gd name="adj1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339A5EE-9A6B-4044-9F3F-3311C77BF91E}"/>
              </a:ext>
            </a:extLst>
          </p:cNvPr>
          <p:cNvCxnSpPr/>
          <p:nvPr/>
        </p:nvCxnSpPr>
        <p:spPr>
          <a:xfrm>
            <a:off x="5370491" y="2505963"/>
            <a:ext cx="0" cy="263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D6F486A8-DB08-4277-A5CB-3EDE62062B3A}"/>
              </a:ext>
            </a:extLst>
          </p:cNvPr>
          <p:cNvCxnSpPr/>
          <p:nvPr/>
        </p:nvCxnSpPr>
        <p:spPr>
          <a:xfrm>
            <a:off x="6800045" y="2309048"/>
            <a:ext cx="1893194" cy="328703"/>
          </a:xfrm>
          <a:prstGeom prst="bentConnector3">
            <a:avLst>
              <a:gd name="adj1" fmla="val -34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3492214-9C07-42CC-8B55-0D0AE2232518}"/>
              </a:ext>
            </a:extLst>
          </p:cNvPr>
          <p:cNvCxnSpPr/>
          <p:nvPr/>
        </p:nvCxnSpPr>
        <p:spPr>
          <a:xfrm>
            <a:off x="8693239" y="2637751"/>
            <a:ext cx="0" cy="1969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166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172553" y="1428745"/>
            <a:ext cx="2014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</a:t>
            </a:r>
          </a:p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17D42B-C406-4912-BE2F-F91B751F5206}"/>
              </a:ext>
            </a:extLst>
          </p:cNvPr>
          <p:cNvSpPr txBox="1"/>
          <p:nvPr/>
        </p:nvSpPr>
        <p:spPr>
          <a:xfrm>
            <a:off x="172553" y="2769539"/>
            <a:ext cx="201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 정리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2553" y="749168"/>
            <a:ext cx="841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B302AD7-5806-46EA-9423-AF994B223227}"/>
              </a:ext>
            </a:extLst>
          </p:cNvPr>
          <p:cNvSpPr txBox="1"/>
          <p:nvPr/>
        </p:nvSpPr>
        <p:spPr>
          <a:xfrm>
            <a:off x="2342115" y="672223"/>
            <a:ext cx="69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Mean Squared Error(MSE)</a:t>
            </a:r>
            <a:endParaRPr lang="en-US" altLang="ko-KR" sz="15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D49DBE-32E1-4550-8731-2FE166D74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456" y="1685925"/>
            <a:ext cx="6800850" cy="3486150"/>
          </a:xfrm>
          <a:prstGeom prst="rect">
            <a:avLst/>
          </a:prstGeom>
        </p:spPr>
      </p:pic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EBDDB8D-C0E0-4CC2-9171-7C3CBC1C8574}"/>
              </a:ext>
            </a:extLst>
          </p:cNvPr>
          <p:cNvCxnSpPr/>
          <p:nvPr/>
        </p:nvCxnSpPr>
        <p:spPr>
          <a:xfrm rot="10800000" flipV="1">
            <a:off x="5370491" y="2112135"/>
            <a:ext cx="3116687" cy="393828"/>
          </a:xfrm>
          <a:prstGeom prst="bentConnector3">
            <a:avLst>
              <a:gd name="adj1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339A5EE-9A6B-4044-9F3F-3311C77BF91E}"/>
              </a:ext>
            </a:extLst>
          </p:cNvPr>
          <p:cNvCxnSpPr/>
          <p:nvPr/>
        </p:nvCxnSpPr>
        <p:spPr>
          <a:xfrm>
            <a:off x="5370491" y="2505963"/>
            <a:ext cx="0" cy="263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D6F486A8-DB08-4277-A5CB-3EDE62062B3A}"/>
              </a:ext>
            </a:extLst>
          </p:cNvPr>
          <p:cNvCxnSpPr/>
          <p:nvPr/>
        </p:nvCxnSpPr>
        <p:spPr>
          <a:xfrm>
            <a:off x="6800045" y="2309048"/>
            <a:ext cx="1893194" cy="328703"/>
          </a:xfrm>
          <a:prstGeom prst="bentConnector3">
            <a:avLst>
              <a:gd name="adj1" fmla="val -34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3492214-9C07-42CC-8B55-0D0AE2232518}"/>
              </a:ext>
            </a:extLst>
          </p:cNvPr>
          <p:cNvCxnSpPr/>
          <p:nvPr/>
        </p:nvCxnSpPr>
        <p:spPr>
          <a:xfrm>
            <a:off x="8693239" y="2637751"/>
            <a:ext cx="0" cy="1969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F089654-9A0A-4D9F-8FE1-E45E04C2D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215" y="5333572"/>
            <a:ext cx="63627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8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172553" y="1428745"/>
            <a:ext cx="2014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</a:t>
            </a:r>
          </a:p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17D42B-C406-4912-BE2F-F91B751F5206}"/>
              </a:ext>
            </a:extLst>
          </p:cNvPr>
          <p:cNvSpPr txBox="1"/>
          <p:nvPr/>
        </p:nvSpPr>
        <p:spPr>
          <a:xfrm>
            <a:off x="172553" y="2769539"/>
            <a:ext cx="201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 정리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2553" y="749168"/>
            <a:ext cx="841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23F3D35-BD6F-4FD3-B74F-C40626D7A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365" y="1352053"/>
            <a:ext cx="3505200" cy="42631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1B8E6D-0DDE-41A3-9ADA-60B92C690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815" y="1336183"/>
            <a:ext cx="3038475" cy="2057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CC3328-B8EA-439A-AA32-6396482CADD9}"/>
              </a:ext>
            </a:extLst>
          </p:cNvPr>
          <p:cNvSpPr txBox="1"/>
          <p:nvPr/>
        </p:nvSpPr>
        <p:spPr>
          <a:xfrm>
            <a:off x="6246254" y="3899342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Epoch :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데이터로 학습한 횟수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할 수록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수렴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cost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값은 계속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줄어듬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8FB90-7EF2-4C63-B508-74E3FCAF355F}"/>
              </a:ext>
            </a:extLst>
          </p:cNvPr>
          <p:cNvSpPr txBox="1"/>
          <p:nvPr/>
        </p:nvSpPr>
        <p:spPr>
          <a:xfrm>
            <a:off x="2622365" y="518335"/>
            <a:ext cx="69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 code</a:t>
            </a:r>
          </a:p>
        </p:txBody>
      </p:sp>
    </p:spTree>
    <p:extLst>
      <p:ext uri="{BB962C8B-B14F-4D97-AF65-F5344CB8AC3E}">
        <p14:creationId xmlns:p14="http://schemas.microsoft.com/office/powerpoint/2010/main" val="1503779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172553" y="1428745"/>
            <a:ext cx="2014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</a:t>
            </a:r>
          </a:p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17D42B-C406-4912-BE2F-F91B751F5206}"/>
              </a:ext>
            </a:extLst>
          </p:cNvPr>
          <p:cNvSpPr txBox="1"/>
          <p:nvPr/>
        </p:nvSpPr>
        <p:spPr>
          <a:xfrm>
            <a:off x="172553" y="2769539"/>
            <a:ext cx="201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Optim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이용한 학습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2553" y="749168"/>
            <a:ext cx="841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B302AD7-5806-46EA-9423-AF994B223227}"/>
              </a:ext>
            </a:extLst>
          </p:cNvPr>
          <p:cNvSpPr txBox="1"/>
          <p:nvPr/>
        </p:nvSpPr>
        <p:spPr>
          <a:xfrm>
            <a:off x="2186945" y="604460"/>
            <a:ext cx="69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torch.optim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Gradient Descent</a:t>
            </a:r>
            <a:endParaRPr lang="en-US" altLang="ko-KR" sz="15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3D8BFA-9325-4101-B696-0139FDEED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710" y="3824216"/>
            <a:ext cx="5302498" cy="20927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D1141B-612E-4514-99EC-357A381A0AC2}"/>
              </a:ext>
            </a:extLst>
          </p:cNvPr>
          <p:cNvSpPr txBox="1"/>
          <p:nvPr/>
        </p:nvSpPr>
        <p:spPr>
          <a:xfrm>
            <a:off x="2936383" y="1382578"/>
            <a:ext cx="66841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 할 때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Optimizer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Optimizer.zero_grad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gradient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초기화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Cost.backward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gradient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optimizer.step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으로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360793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172553" y="1428745"/>
            <a:ext cx="2014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</a:t>
            </a:r>
          </a:p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17D42B-C406-4912-BE2F-F91B751F5206}"/>
              </a:ext>
            </a:extLst>
          </p:cNvPr>
          <p:cNvSpPr txBox="1"/>
          <p:nvPr/>
        </p:nvSpPr>
        <p:spPr>
          <a:xfrm>
            <a:off x="172553" y="2769539"/>
            <a:ext cx="201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Optim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이용한 학습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2553" y="749168"/>
            <a:ext cx="841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21B8E6D-0DDE-41A3-9ADA-60B92C690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54" y="1369401"/>
            <a:ext cx="3038475" cy="2057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CC3328-B8EA-439A-AA32-6396482CADD9}"/>
              </a:ext>
            </a:extLst>
          </p:cNvPr>
          <p:cNvSpPr txBox="1"/>
          <p:nvPr/>
        </p:nvSpPr>
        <p:spPr>
          <a:xfrm>
            <a:off x="6246254" y="3899342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할 수록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수렴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cost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값은 계속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줄어듬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FB5107-B6D8-4953-8177-7AAA20CED2A0}"/>
              </a:ext>
            </a:extLst>
          </p:cNvPr>
          <p:cNvSpPr txBox="1"/>
          <p:nvPr/>
        </p:nvSpPr>
        <p:spPr>
          <a:xfrm>
            <a:off x="2622365" y="518335"/>
            <a:ext cx="69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 code with </a:t>
            </a:r>
            <a:r>
              <a:rPr lang="en-US" altLang="ko-KR" sz="3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torch.optim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C1CECA-89BA-4391-9DA9-12B110248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67" y="1336182"/>
            <a:ext cx="3505200" cy="50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7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1A8DD6-3FC7-4316-9790-F95EBE5CBD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3" y="0"/>
            <a:ext cx="9699607" cy="6858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B1E849-8FD9-4068-BCFF-E3FF0DC201B8}"/>
              </a:ext>
            </a:extLst>
          </p:cNvPr>
          <p:cNvGrpSpPr/>
          <p:nvPr/>
        </p:nvGrpSpPr>
        <p:grpSpPr>
          <a:xfrm>
            <a:off x="563805" y="1799536"/>
            <a:ext cx="6966800" cy="3083229"/>
            <a:chOff x="792900" y="2551047"/>
            <a:chExt cx="6966800" cy="308322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E6DE56-A121-427B-B154-2818D5EA09A3}"/>
                </a:ext>
              </a:extLst>
            </p:cNvPr>
            <p:cNvSpPr txBox="1"/>
            <p:nvPr/>
          </p:nvSpPr>
          <p:spPr>
            <a:xfrm>
              <a:off x="792900" y="2551047"/>
              <a:ext cx="69668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PART </a:t>
              </a:r>
              <a:r>
                <a:rPr lang="en-US" altLang="ko-KR" sz="6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5D4A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ECDFC0-3669-42EE-AFD3-828A76F0B794}"/>
                </a:ext>
              </a:extLst>
            </p:cNvPr>
            <p:cNvSpPr txBox="1"/>
            <p:nvPr/>
          </p:nvSpPr>
          <p:spPr>
            <a:xfrm>
              <a:off x="792900" y="3888123"/>
              <a:ext cx="38498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Multivarible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Linear Regression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3E949C-887E-457F-A239-DEB5816551A1}"/>
                </a:ext>
              </a:extLst>
            </p:cNvPr>
            <p:cNvSpPr txBox="1"/>
            <p:nvPr/>
          </p:nvSpPr>
          <p:spPr>
            <a:xfrm>
              <a:off x="871514" y="4848805"/>
              <a:ext cx="2836218" cy="78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ts val="2722"/>
                </a:lnSpc>
                <a:spcBef>
                  <a:spcPts val="155"/>
                </a:spcBef>
                <a:buAutoNum type="arabicPeriod"/>
                <a:tabLst>
                  <a:tab pos="55224" algn="l"/>
                  <a:tab pos="88358" algn="l"/>
                </a:tabLst>
              </a:pPr>
              <a:r>
                <a:rPr lang="ko-KR" altLang="en-US" sz="160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구조와의 차이점</a:t>
              </a:r>
              <a:endParaRPr lang="en-US" altLang="ko-KR" sz="16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342900" indent="-342900">
                <a:lnSpc>
                  <a:spcPts val="2722"/>
                </a:lnSpc>
                <a:spcBef>
                  <a:spcPts val="155"/>
                </a:spcBef>
                <a:buAutoNum type="arabicPeriod"/>
                <a:tabLst>
                  <a:tab pos="55224" algn="l"/>
                  <a:tab pos="88358" algn="l"/>
                </a:tabLst>
              </a:pPr>
              <a:r>
                <a:rPr lang="en-US" altLang="ko-KR" sz="1600" spc="-54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Loding</a:t>
              </a:r>
              <a:r>
                <a:rPr lang="en-US" altLang="ko-KR" sz="160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data </a:t>
              </a:r>
              <a:endParaRPr lang="ko-KR" altLang="en-US" sz="16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2238980-8695-49C0-A848-FF0CBAFF5C83}"/>
              </a:ext>
            </a:extLst>
          </p:cNvPr>
          <p:cNvSpPr txBox="1"/>
          <p:nvPr/>
        </p:nvSpPr>
        <p:spPr>
          <a:xfrm>
            <a:off x="642419" y="487776"/>
            <a:ext cx="1356368" cy="26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ko-KR" sz="998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Jungle PPT Template</a:t>
            </a:r>
          </a:p>
        </p:txBody>
      </p:sp>
    </p:spTree>
    <p:extLst>
      <p:ext uri="{BB962C8B-B14F-4D97-AF65-F5344CB8AC3E}">
        <p14:creationId xmlns:p14="http://schemas.microsoft.com/office/powerpoint/2010/main" val="1324503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multivariable</a:t>
            </a:r>
          </a:p>
          <a:p>
            <a:r>
              <a:rPr lang="en-US" altLang="ko-KR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553304" y="827657"/>
            <a:ext cx="696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Hypothesis Function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30DF90-AA71-4A69-AED7-343448D3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948" y="2416936"/>
            <a:ext cx="6819900" cy="2590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9B9BC2-FCD8-4C80-BFDC-62F52B38C3D6}"/>
              </a:ext>
            </a:extLst>
          </p:cNvPr>
          <p:cNvSpPr txBox="1"/>
          <p:nvPr/>
        </p:nvSpPr>
        <p:spPr>
          <a:xfrm>
            <a:off x="2553304" y="5322457"/>
            <a:ext cx="696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</a:t>
            </a: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매우 긴 벡터로 나오면</a:t>
            </a: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589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multivariable</a:t>
            </a:r>
          </a:p>
          <a:p>
            <a:r>
              <a:rPr lang="en-US" altLang="ko-KR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553304" y="827657"/>
            <a:ext cx="696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Hypothesis Function: Matrix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6986B5-2084-4365-8D9B-B4FFCB2E9D6F}"/>
              </a:ext>
            </a:extLst>
          </p:cNvPr>
          <p:cNvSpPr txBox="1"/>
          <p:nvPr/>
        </p:nvSpPr>
        <p:spPr>
          <a:xfrm>
            <a:off x="6550480" y="2321297"/>
            <a:ext cx="29696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matmul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계산의 장점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 간결함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길이가 바뀌어도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 바꿔도 됨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   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속도도 더 빠름 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68CFFB-1912-4096-BE16-359B1E8F4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147" y="2791181"/>
            <a:ext cx="39243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44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multivariable</a:t>
            </a:r>
          </a:p>
          <a:p>
            <a:r>
              <a:rPr lang="en-US" altLang="ko-KR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553304" y="827657"/>
            <a:ext cx="696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Cost function: MSE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70F09B-F85E-47E6-AE93-3ED18486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04" y="1714500"/>
            <a:ext cx="71628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20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multivariable</a:t>
            </a:r>
          </a:p>
          <a:p>
            <a:r>
              <a:rPr lang="en-US" altLang="ko-KR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532738" y="538057"/>
            <a:ext cx="70006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Gradient Descent </a:t>
            </a:r>
          </a:p>
          <a:p>
            <a:pPr algn="ctr"/>
            <a:r>
              <a:rPr lang="en-US" altLang="ko-KR" sz="3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</a:t>
            </a:r>
            <a:r>
              <a:rPr lang="en-US" altLang="ko-KR" sz="3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torch.optim</a:t>
            </a:r>
            <a:endParaRPr lang="en-US" altLang="ko-KR" sz="38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F6232E-E3E1-45A1-8974-CA146AD8E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64" y="2086459"/>
            <a:ext cx="6124575" cy="1590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FE54C2-4258-44E2-8CC0-22BC7FD67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689" y="3963652"/>
            <a:ext cx="59626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21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9829743-3EC2-4067-844C-0376766C39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99607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A401A7-46C3-4C0C-8995-9EEC0D32A491}"/>
              </a:ext>
            </a:extLst>
          </p:cNvPr>
          <p:cNvSpPr txBox="1"/>
          <p:nvPr/>
        </p:nvSpPr>
        <p:spPr>
          <a:xfrm>
            <a:off x="601905" y="730179"/>
            <a:ext cx="4013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14B63EE-EA12-4ED3-ABB5-B2CB2F008144}"/>
              </a:ext>
            </a:extLst>
          </p:cNvPr>
          <p:cNvGrpSpPr/>
          <p:nvPr/>
        </p:nvGrpSpPr>
        <p:grpSpPr>
          <a:xfrm>
            <a:off x="6375990" y="1148934"/>
            <a:ext cx="3375528" cy="4708127"/>
            <a:chOff x="6037986" y="1345331"/>
            <a:chExt cx="3375528" cy="470812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44380AF-3A3A-4604-8CF6-3C1DEB361B0B}"/>
                </a:ext>
              </a:extLst>
            </p:cNvPr>
            <p:cNvGrpSpPr/>
            <p:nvPr/>
          </p:nvGrpSpPr>
          <p:grpSpPr>
            <a:xfrm>
              <a:off x="6037986" y="1345331"/>
              <a:ext cx="3184130" cy="1000723"/>
              <a:chOff x="6175848" y="1550275"/>
              <a:chExt cx="3184130" cy="1000723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92669A0-AE39-44B1-99D2-2D02F27086D5}"/>
                  </a:ext>
                </a:extLst>
              </p:cNvPr>
              <p:cNvSpPr/>
              <p:nvPr/>
            </p:nvSpPr>
            <p:spPr>
              <a:xfrm>
                <a:off x="6175848" y="1576433"/>
                <a:ext cx="394678" cy="394679"/>
              </a:xfrm>
              <a:prstGeom prst="ellipse">
                <a:avLst/>
              </a:prstGeom>
              <a:solidFill>
                <a:srgbClr val="75D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177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</a:t>
                </a:r>
                <a:endParaRPr lang="ko-KR" altLang="en-US" sz="152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CD7DB27-B026-42A0-B8BA-DA66B30388D8}"/>
                  </a:ext>
                </a:extLst>
              </p:cNvPr>
              <p:cNvSpPr txBox="1"/>
              <p:nvPr/>
            </p:nvSpPr>
            <p:spPr>
              <a:xfrm>
                <a:off x="6626216" y="1550275"/>
                <a:ext cx="2733762" cy="1000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5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52DAA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Linear</a:t>
                </a:r>
                <a:r>
                  <a:rPr lang="ko-KR" altLang="en-US" sz="25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52DAA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25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52DAA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Regression</a:t>
                </a:r>
                <a:endParaRPr lang="en-US" altLang="ko-KR" sz="2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endParaRPr lang="en-US" altLang="ko-KR" sz="363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1. </a:t>
                </a:r>
                <a:r>
                  <a:rPr lang="ko-KR" altLang="en-US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개념 정리</a:t>
                </a:r>
                <a:endParaRPr lang="en-US" altLang="ko-KR" sz="127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2.Optimizer </a:t>
                </a:r>
                <a:r>
                  <a:rPr lang="ko-KR" altLang="en-US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함수를 이용한 분석</a:t>
                </a:r>
                <a:r>
                  <a:rPr lang="en-US" altLang="ko-KR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B0176EC-A326-4787-9C7A-14D69FC00F18}"/>
                </a:ext>
              </a:extLst>
            </p:cNvPr>
            <p:cNvGrpSpPr/>
            <p:nvPr/>
          </p:nvGrpSpPr>
          <p:grpSpPr>
            <a:xfrm>
              <a:off x="6037986" y="2896683"/>
              <a:ext cx="3184130" cy="861774"/>
              <a:chOff x="6175848" y="1751494"/>
              <a:chExt cx="3184130" cy="861774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ED6C1ED3-45F8-4B52-9D9F-49AD9EE75364}"/>
                  </a:ext>
                </a:extLst>
              </p:cNvPr>
              <p:cNvSpPr/>
              <p:nvPr/>
            </p:nvSpPr>
            <p:spPr>
              <a:xfrm>
                <a:off x="6175848" y="1820714"/>
                <a:ext cx="394678" cy="394679"/>
              </a:xfrm>
              <a:prstGeom prst="ellipse">
                <a:avLst/>
              </a:prstGeom>
              <a:solidFill>
                <a:srgbClr val="75D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177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</a:t>
                </a:r>
                <a:endParaRPr lang="ko-KR" altLang="en-US" sz="152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9BC6395-1E85-4FFF-AF47-080970CC7652}"/>
                  </a:ext>
                </a:extLst>
              </p:cNvPr>
              <p:cNvSpPr txBox="1"/>
              <p:nvPr/>
            </p:nvSpPr>
            <p:spPr>
              <a:xfrm>
                <a:off x="6626216" y="1751494"/>
                <a:ext cx="273376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500" b="1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52DAA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Multivarible</a:t>
                </a:r>
                <a:endParaRPr lang="en-US" altLang="ko-KR" sz="25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25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52DAA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Linear Regression</a:t>
                </a:r>
                <a:endParaRPr lang="en-US" altLang="ko-KR" sz="363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29DA27-7EEE-41D5-8C9D-40501C100A5B}"/>
                </a:ext>
              </a:extLst>
            </p:cNvPr>
            <p:cNvSpPr txBox="1"/>
            <p:nvPr/>
          </p:nvSpPr>
          <p:spPr>
            <a:xfrm>
              <a:off x="6488354" y="5576404"/>
              <a:ext cx="292516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Logistic Regression</a:t>
              </a:r>
              <a:endParaRPr lang="en-US" altLang="ko-KR" sz="363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07FB510-CF50-4270-A472-F2712738351A}"/>
                </a:ext>
              </a:extLst>
            </p:cNvPr>
            <p:cNvSpPr/>
            <p:nvPr/>
          </p:nvSpPr>
          <p:spPr>
            <a:xfrm>
              <a:off x="6037986" y="5578085"/>
              <a:ext cx="394678" cy="394679"/>
            </a:xfrm>
            <a:prstGeom prst="ellipse">
              <a:avLst/>
            </a:prstGeom>
            <a:solidFill>
              <a:srgbClr val="75D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77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</a:p>
          </p:txBody>
        </p:sp>
      </p:grpSp>
      <p:pic>
        <p:nvPicPr>
          <p:cNvPr id="16" name="그래픽 15">
            <a:extLst>
              <a:ext uri="{FF2B5EF4-FFF2-40B4-BE49-F238E27FC236}">
                <a16:creationId xmlns:a16="http://schemas.microsoft.com/office/drawing/2014/main" id="{F1D97FE6-00B8-4837-AA9E-97579372C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5540" y="1093759"/>
            <a:ext cx="2864717" cy="81333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DFAFDD15-A7D1-4E88-81B9-F22D789B04EC}"/>
              </a:ext>
            </a:extLst>
          </p:cNvPr>
          <p:cNvSpPr/>
          <p:nvPr/>
        </p:nvSpPr>
        <p:spPr>
          <a:xfrm>
            <a:off x="6375990" y="4148217"/>
            <a:ext cx="394678" cy="431405"/>
          </a:xfrm>
          <a:prstGeom prst="ellipse">
            <a:avLst/>
          </a:prstGeom>
          <a:solidFill>
            <a:srgbClr val="75D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77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960E58-7FEE-4AAC-8AB1-4630B6BA2FDE}"/>
              </a:ext>
            </a:extLst>
          </p:cNvPr>
          <p:cNvSpPr txBox="1"/>
          <p:nvPr/>
        </p:nvSpPr>
        <p:spPr>
          <a:xfrm>
            <a:off x="6826358" y="4148217"/>
            <a:ext cx="20903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Loading Data</a:t>
            </a:r>
            <a:endParaRPr lang="en-US" altLang="ko-KR" sz="363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321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multivariable</a:t>
            </a:r>
          </a:p>
          <a:p>
            <a:r>
              <a:rPr lang="en-US" altLang="ko-KR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532738" y="538057"/>
            <a:ext cx="70006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 code with </a:t>
            </a:r>
            <a:r>
              <a:rPr lang="en-US" altLang="ko-KR" sz="3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torch.optim</a:t>
            </a:r>
            <a:endParaRPr lang="en-US" altLang="ko-KR" sz="38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FC232A-4B79-4A39-8CE7-27790404A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445" y="1518609"/>
            <a:ext cx="5367518" cy="44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22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multivariable</a:t>
            </a:r>
          </a:p>
          <a:p>
            <a:r>
              <a:rPr lang="en-US" altLang="ko-KR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532738" y="538057"/>
            <a:ext cx="70006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 code with </a:t>
            </a:r>
            <a:r>
              <a:rPr lang="en-US" altLang="ko-KR" sz="3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torch.optim</a:t>
            </a:r>
            <a:endParaRPr lang="en-US" altLang="ko-KR" sz="38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301DEA-ECFC-4197-935E-4CC0ECBA8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133" y="1518610"/>
            <a:ext cx="5243837" cy="44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24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multivariable</a:t>
            </a:r>
          </a:p>
          <a:p>
            <a:r>
              <a:rPr lang="en-US" altLang="ko-KR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532738" y="538057"/>
            <a:ext cx="70006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01C90D-AC88-4141-ABB3-2795191FC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550" y="1215165"/>
            <a:ext cx="5013012" cy="3130664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29FBEF33-4FF8-4EC2-AC71-3E3A3A6EA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36596"/>
              </p:ext>
            </p:extLst>
          </p:nvPr>
        </p:nvGraphicFramePr>
        <p:xfrm>
          <a:off x="7976214" y="1683217"/>
          <a:ext cx="118449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499">
                  <a:extLst>
                    <a:ext uri="{9D8B030D-6E8A-4147-A177-3AD203B41FA5}">
                      <a16:colId xmlns:a16="http://schemas.microsoft.com/office/drawing/2014/main" val="3723763177"/>
                    </a:ext>
                  </a:extLst>
                </a:gridCol>
              </a:tblGrid>
              <a:tr h="169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Final (y)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662523"/>
                  </a:ext>
                </a:extLst>
              </a:tr>
              <a:tr h="3459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076774"/>
                  </a:ext>
                </a:extLst>
              </a:tr>
              <a:tr h="3459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283686"/>
                  </a:ext>
                </a:extLst>
              </a:tr>
              <a:tr h="3459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661499"/>
                  </a:ext>
                </a:extLst>
              </a:tr>
              <a:tr h="3459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031169"/>
                  </a:ext>
                </a:extLst>
              </a:tr>
              <a:tr h="3459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99413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62D7502-913C-47EA-9DE7-1009B422E936}"/>
              </a:ext>
            </a:extLst>
          </p:cNvPr>
          <p:cNvSpPr txBox="1"/>
          <p:nvPr/>
        </p:nvSpPr>
        <p:spPr>
          <a:xfrm>
            <a:off x="2519788" y="4515105"/>
            <a:ext cx="6516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점점 작아지는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Cost</a:t>
            </a:r>
          </a:p>
          <a:p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점점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가까워지는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H(x)</a:t>
            </a:r>
          </a:p>
          <a:p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Learning rate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따라 발산할 수도 있음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903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multivariable</a:t>
            </a:r>
          </a:p>
          <a:p>
            <a:r>
              <a:rPr lang="en-US" altLang="ko-KR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519476" y="481453"/>
            <a:ext cx="70006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nn.Module</a:t>
            </a:r>
            <a:endParaRPr lang="en-US" altLang="ko-KR" sz="38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12912A-B225-40EC-9EF9-A5E381903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039" y="1345274"/>
            <a:ext cx="3619621" cy="29820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1719B1-6F64-4A49-915C-D49CE3E05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069" y="1345273"/>
            <a:ext cx="3612569" cy="29820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DA2527-A41E-4680-BA43-CB3600846CEC}"/>
              </a:ext>
            </a:extLst>
          </p:cNvPr>
          <p:cNvSpPr txBox="1"/>
          <p:nvPr/>
        </p:nvSpPr>
        <p:spPr>
          <a:xfrm>
            <a:off x="2519788" y="4515105"/>
            <a:ext cx="651670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Nn.Module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상속해서 모델 생성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Nn.Linear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(3,1)</a:t>
            </a:r>
          </a:p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=&gt;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차원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3,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 차원 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 </a:t>
            </a:r>
          </a:p>
          <a:p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Hypothesis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계산은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forward()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시행됨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Gradient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계산은 </a:t>
            </a:r>
            <a:r>
              <a:rPr lang="en-US" altLang="ko-KR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Pytorch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알아서 시행함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backward() )</a:t>
            </a:r>
          </a:p>
        </p:txBody>
      </p:sp>
    </p:spTree>
    <p:extLst>
      <p:ext uri="{BB962C8B-B14F-4D97-AF65-F5344CB8AC3E}">
        <p14:creationId xmlns:p14="http://schemas.microsoft.com/office/powerpoint/2010/main" val="2892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multivariable</a:t>
            </a:r>
          </a:p>
          <a:p>
            <a:r>
              <a:rPr lang="en-US" altLang="ko-KR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532738" y="538057"/>
            <a:ext cx="70006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 code with </a:t>
            </a:r>
            <a:r>
              <a:rPr lang="en-US" altLang="ko-KR" sz="4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torch.optim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38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DA2527-A41E-4680-BA43-CB3600846CEC}"/>
              </a:ext>
            </a:extLst>
          </p:cNvPr>
          <p:cNvSpPr txBox="1"/>
          <p:nvPr/>
        </p:nvSpPr>
        <p:spPr>
          <a:xfrm>
            <a:off x="2532738" y="5068897"/>
            <a:ext cx="6516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torch.nn.functional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제공하는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loss function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쉽게 다른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loss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교체가능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(l1_loss, smooth_l1_loss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등등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4E4393-9A60-40B5-8FCC-0A248F16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101" y="1215165"/>
            <a:ext cx="6649899" cy="9446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FCF36A-F761-4CAB-9F2B-54A93E83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101" y="2533264"/>
            <a:ext cx="54768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35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multivariable</a:t>
            </a:r>
          </a:p>
          <a:p>
            <a:r>
              <a:rPr lang="en-US" altLang="ko-KR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532738" y="538057"/>
            <a:ext cx="700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 code with </a:t>
            </a:r>
            <a:r>
              <a:rPr lang="en-US" altLang="ko-KR" sz="4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torch.optim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0BFC45-7B73-4B9F-9496-F0C49274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72" y="1428745"/>
            <a:ext cx="5512158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06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multivariable</a:t>
            </a:r>
          </a:p>
          <a:p>
            <a:r>
              <a:rPr lang="en-US" altLang="ko-KR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519476" y="280480"/>
            <a:ext cx="7000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 code with </a:t>
            </a:r>
            <a:r>
              <a:rPr lang="en-US" altLang="ko-KR" sz="3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torch.optim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F816BA-51A9-4B2F-A954-C39C7F3FF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939" y="1133888"/>
            <a:ext cx="5967701" cy="473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29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1A8DD6-3FC7-4316-9790-F95EBE5CBD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3" y="0"/>
            <a:ext cx="9699607" cy="6858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B1E849-8FD9-4068-BCFF-E3FF0DC201B8}"/>
              </a:ext>
            </a:extLst>
          </p:cNvPr>
          <p:cNvGrpSpPr/>
          <p:nvPr/>
        </p:nvGrpSpPr>
        <p:grpSpPr>
          <a:xfrm>
            <a:off x="563805" y="1799536"/>
            <a:ext cx="6966800" cy="1860296"/>
            <a:chOff x="792900" y="2551047"/>
            <a:chExt cx="6966800" cy="18602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E6DE56-A121-427B-B154-2818D5EA09A3}"/>
                </a:ext>
              </a:extLst>
            </p:cNvPr>
            <p:cNvSpPr txBox="1"/>
            <p:nvPr/>
          </p:nvSpPr>
          <p:spPr>
            <a:xfrm>
              <a:off x="792900" y="2551047"/>
              <a:ext cx="69668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PART </a:t>
              </a:r>
              <a:r>
                <a:rPr lang="en-US" altLang="ko-KR" sz="6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5D4A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ECDFC0-3669-42EE-AFD3-828A76F0B794}"/>
                </a:ext>
              </a:extLst>
            </p:cNvPr>
            <p:cNvSpPr txBox="1"/>
            <p:nvPr/>
          </p:nvSpPr>
          <p:spPr>
            <a:xfrm>
              <a:off x="792900" y="3888123"/>
              <a:ext cx="38498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Loading Data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2238980-8695-49C0-A848-FF0CBAFF5C83}"/>
              </a:ext>
            </a:extLst>
          </p:cNvPr>
          <p:cNvSpPr txBox="1"/>
          <p:nvPr/>
        </p:nvSpPr>
        <p:spPr>
          <a:xfrm>
            <a:off x="642419" y="487776"/>
            <a:ext cx="1356368" cy="26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ko-KR" sz="998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Jungle PPT Template</a:t>
            </a:r>
          </a:p>
        </p:txBody>
      </p:sp>
    </p:spTree>
    <p:extLst>
      <p:ext uri="{BB962C8B-B14F-4D97-AF65-F5344CB8AC3E}">
        <p14:creationId xmlns:p14="http://schemas.microsoft.com/office/powerpoint/2010/main" val="3097412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Loading Data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5BB30B7-12E9-453B-8EB8-1BB56A469D7B}"/>
              </a:ext>
            </a:extLst>
          </p:cNvPr>
          <p:cNvSpPr txBox="1"/>
          <p:nvPr/>
        </p:nvSpPr>
        <p:spPr>
          <a:xfrm>
            <a:off x="2519476" y="1133888"/>
            <a:ext cx="6516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복잡한 </a:t>
            </a:r>
            <a:r>
              <a:rPr lang="ko-KR" altLang="en-US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모델을 학습하려면 엄청난 양의 데이터가 필요함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대부분의 데이터 셋은 적어도 수십만개의 데이터 제공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C5673-D22C-47AB-A62A-5A61826A5207}"/>
              </a:ext>
            </a:extLst>
          </p:cNvPr>
          <p:cNvSpPr txBox="1"/>
          <p:nvPr/>
        </p:nvSpPr>
        <p:spPr>
          <a:xfrm>
            <a:off x="2519476" y="280480"/>
            <a:ext cx="7000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in the</a:t>
            </a:r>
            <a:r>
              <a:rPr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World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05867705-840B-40E8-AAF2-0CF6D5BC3653}"/>
              </a:ext>
            </a:extLst>
          </p:cNvPr>
          <p:cNvSpPr/>
          <p:nvPr/>
        </p:nvSpPr>
        <p:spPr>
          <a:xfrm>
            <a:off x="5118269" y="2356628"/>
            <a:ext cx="1803042" cy="540912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11EC7A-F339-4774-AA0F-FA6FFFDFB0A6}"/>
              </a:ext>
            </a:extLst>
          </p:cNvPr>
          <p:cNvSpPr txBox="1"/>
          <p:nvPr/>
        </p:nvSpPr>
        <p:spPr>
          <a:xfrm>
            <a:off x="2519476" y="2944592"/>
            <a:ext cx="6516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엄청난 양의 데이터를 한번에 학습은 불가능함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너무 느리고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하드웨어적으로 불가능함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대부분의 데이터 셋은 적어도 수십만개의 데이터 제공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3268CE63-FD9C-4D22-AA3C-29035F015B02}"/>
              </a:ext>
            </a:extLst>
          </p:cNvPr>
          <p:cNvSpPr/>
          <p:nvPr/>
        </p:nvSpPr>
        <p:spPr>
          <a:xfrm>
            <a:off x="5118269" y="4007307"/>
            <a:ext cx="1803042" cy="540912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해결책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E6BDC3-49B2-4472-A9A2-314376B3CA60}"/>
              </a:ext>
            </a:extLst>
          </p:cNvPr>
          <p:cNvSpPr txBox="1"/>
          <p:nvPr/>
        </p:nvSpPr>
        <p:spPr>
          <a:xfrm>
            <a:off x="2519476" y="4595271"/>
            <a:ext cx="6516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일부분의 데이터로 학습을 시킨다면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789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  <p:bldP spid="18" grpId="0" animBg="1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Loading Data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519476" y="280480"/>
            <a:ext cx="70006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Minibatch</a:t>
            </a:r>
            <a:r>
              <a:rPr lang="ko-KR" altLang="en-US" sz="3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Gradient</a:t>
            </a:r>
            <a:r>
              <a:rPr lang="ko-KR" altLang="en-US" sz="3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Descent:</a:t>
            </a:r>
            <a:r>
              <a:rPr lang="ko-KR" altLang="en-US" sz="3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Effects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EE6A8D5-4F9D-42EA-B547-230F501BF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028899"/>
              </p:ext>
            </p:extLst>
          </p:nvPr>
        </p:nvGraphicFramePr>
        <p:xfrm>
          <a:off x="2962351" y="1890410"/>
          <a:ext cx="5938455" cy="967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8455">
                  <a:extLst>
                    <a:ext uri="{9D8B030D-6E8A-4147-A177-3AD203B41FA5}">
                      <a16:colId xmlns:a16="http://schemas.microsoft.com/office/drawing/2014/main" val="4264688223"/>
                    </a:ext>
                  </a:extLst>
                </a:gridCol>
              </a:tblGrid>
              <a:tr h="9675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dirty="0"/>
                        <a:t>전체 데이터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743080"/>
                  </a:ext>
                </a:extLst>
              </a:tr>
            </a:tbl>
          </a:graphicData>
        </a:graphic>
      </p:graphicFrame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3C07C928-F785-4C6D-9905-9C1E276570D4}"/>
              </a:ext>
            </a:extLst>
          </p:cNvPr>
          <p:cNvSpPr/>
          <p:nvPr/>
        </p:nvSpPr>
        <p:spPr>
          <a:xfrm>
            <a:off x="5306954" y="3635217"/>
            <a:ext cx="1249251" cy="46166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5FB4D7A-9FC1-4706-93E7-F3334EFE8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139705"/>
              </p:ext>
            </p:extLst>
          </p:nvPr>
        </p:nvGraphicFramePr>
        <p:xfrm>
          <a:off x="2962350" y="4729254"/>
          <a:ext cx="5938455" cy="1053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691">
                  <a:extLst>
                    <a:ext uri="{9D8B030D-6E8A-4147-A177-3AD203B41FA5}">
                      <a16:colId xmlns:a16="http://schemas.microsoft.com/office/drawing/2014/main" val="2255322740"/>
                    </a:ext>
                  </a:extLst>
                </a:gridCol>
                <a:gridCol w="1187691">
                  <a:extLst>
                    <a:ext uri="{9D8B030D-6E8A-4147-A177-3AD203B41FA5}">
                      <a16:colId xmlns:a16="http://schemas.microsoft.com/office/drawing/2014/main" val="436525469"/>
                    </a:ext>
                  </a:extLst>
                </a:gridCol>
                <a:gridCol w="1187691">
                  <a:extLst>
                    <a:ext uri="{9D8B030D-6E8A-4147-A177-3AD203B41FA5}">
                      <a16:colId xmlns:a16="http://schemas.microsoft.com/office/drawing/2014/main" val="2262742024"/>
                    </a:ext>
                  </a:extLst>
                </a:gridCol>
                <a:gridCol w="1187691">
                  <a:extLst>
                    <a:ext uri="{9D8B030D-6E8A-4147-A177-3AD203B41FA5}">
                      <a16:colId xmlns:a16="http://schemas.microsoft.com/office/drawing/2014/main" val="2828850439"/>
                    </a:ext>
                  </a:extLst>
                </a:gridCol>
                <a:gridCol w="1187691">
                  <a:extLst>
                    <a:ext uri="{9D8B030D-6E8A-4147-A177-3AD203B41FA5}">
                      <a16:colId xmlns:a16="http://schemas.microsoft.com/office/drawing/2014/main" val="1882649527"/>
                    </a:ext>
                  </a:extLst>
                </a:gridCol>
              </a:tblGrid>
              <a:tr h="10538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600" dirty="0"/>
                        <a:t>Minibatch1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600" dirty="0"/>
                        <a:t>Minibatch2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600" dirty="0"/>
                        <a:t>Minibatch3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D1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600" dirty="0"/>
                        <a:t>Minibatch4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600" dirty="0"/>
                        <a:t>Minibatch5</a:t>
                      </a:r>
                      <a:endParaRPr lang="ko-KR" altLang="en-US" sz="16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68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238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1A8DD6-3FC7-4316-9790-F95EBE5CBD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3" y="0"/>
            <a:ext cx="9699607" cy="6858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B1E849-8FD9-4068-BCFF-E3FF0DC201B8}"/>
              </a:ext>
            </a:extLst>
          </p:cNvPr>
          <p:cNvGrpSpPr/>
          <p:nvPr/>
        </p:nvGrpSpPr>
        <p:grpSpPr>
          <a:xfrm>
            <a:off x="563805" y="1799536"/>
            <a:ext cx="6966800" cy="2669222"/>
            <a:chOff x="792900" y="2551047"/>
            <a:chExt cx="6966800" cy="266922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E6DE56-A121-427B-B154-2818D5EA09A3}"/>
                </a:ext>
              </a:extLst>
            </p:cNvPr>
            <p:cNvSpPr txBox="1"/>
            <p:nvPr/>
          </p:nvSpPr>
          <p:spPr>
            <a:xfrm>
              <a:off x="792900" y="2551047"/>
              <a:ext cx="69668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PART </a:t>
              </a:r>
              <a:r>
                <a:rPr lang="en-US" altLang="ko-KR" sz="6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5D4A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ECDFC0-3669-42EE-AFD3-828A76F0B794}"/>
                </a:ext>
              </a:extLst>
            </p:cNvPr>
            <p:cNvSpPr txBox="1"/>
            <p:nvPr/>
          </p:nvSpPr>
          <p:spPr>
            <a:xfrm>
              <a:off x="792900" y="3888123"/>
              <a:ext cx="38498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Linear Regression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3E949C-887E-457F-A239-DEB5816551A1}"/>
                </a:ext>
              </a:extLst>
            </p:cNvPr>
            <p:cNvSpPr txBox="1"/>
            <p:nvPr/>
          </p:nvSpPr>
          <p:spPr>
            <a:xfrm>
              <a:off x="792900" y="4434798"/>
              <a:ext cx="2836218" cy="78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722"/>
                </a:lnSpc>
                <a:spcBef>
                  <a:spcPts val="155"/>
                </a:spcBef>
                <a:tabLst>
                  <a:tab pos="55224" algn="l"/>
                  <a:tab pos="88358" algn="l"/>
                </a:tabLst>
              </a:pPr>
              <a:r>
                <a:rPr lang="en-US" altLang="ko-KR" sz="160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함수를 이용한 학습</a:t>
              </a:r>
              <a:endParaRPr lang="en-US" altLang="ko-KR" sz="16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ts val="2722"/>
                </a:lnSpc>
                <a:spcBef>
                  <a:spcPts val="155"/>
                </a:spcBef>
                <a:tabLst>
                  <a:tab pos="55224" algn="l"/>
                  <a:tab pos="88358" algn="l"/>
                </a:tabLst>
              </a:pPr>
              <a:r>
                <a:rPr lang="en-US" altLang="ko-KR" sz="160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en-US" altLang="ko-KR" sz="1600" spc="-54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Optim</a:t>
              </a:r>
              <a:r>
                <a:rPr lang="en-US" altLang="ko-KR" sz="160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이용한 학습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2238980-8695-49C0-A848-FF0CBAFF5C83}"/>
              </a:ext>
            </a:extLst>
          </p:cNvPr>
          <p:cNvSpPr txBox="1"/>
          <p:nvPr/>
        </p:nvSpPr>
        <p:spPr>
          <a:xfrm>
            <a:off x="642419" y="487776"/>
            <a:ext cx="1356368" cy="26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ko-KR" sz="998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Jungle PPT Template</a:t>
            </a:r>
          </a:p>
        </p:txBody>
      </p:sp>
    </p:spTree>
    <p:extLst>
      <p:ext uri="{BB962C8B-B14F-4D97-AF65-F5344CB8AC3E}">
        <p14:creationId xmlns:p14="http://schemas.microsoft.com/office/powerpoint/2010/main" val="2502919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Loading Data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519476" y="280480"/>
            <a:ext cx="70006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Minibatch</a:t>
            </a:r>
            <a:r>
              <a:rPr lang="ko-KR" altLang="en-US" sz="3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Gradient</a:t>
            </a:r>
            <a:r>
              <a:rPr lang="ko-KR" altLang="en-US" sz="3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Descent:</a:t>
            </a:r>
            <a:r>
              <a:rPr lang="ko-KR" altLang="en-US" sz="3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Effects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1FEEE1-A27B-4D0B-918F-B5DD9EA10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224" y="3230359"/>
            <a:ext cx="3299133" cy="27857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A0DED7-DD39-46D5-A866-B1EE13183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790" y="3230359"/>
            <a:ext cx="3627171" cy="26672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A45E65-E05A-4E59-BFB9-5CE211AD06DE}"/>
              </a:ext>
            </a:extLst>
          </p:cNvPr>
          <p:cNvSpPr txBox="1"/>
          <p:nvPr/>
        </p:nvSpPr>
        <p:spPr>
          <a:xfrm>
            <a:off x="2572224" y="1890410"/>
            <a:ext cx="700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업데이트를 좀 더 빠르게 할 수 있다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데이터를 쓰지 않아서 잘못된 방향으로 업데이트 될 수 있다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346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52DAA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Loading Data</a:t>
            </a:r>
            <a:endParaRPr kumimoji="0" lang="en-US" altLang="ko-KR" sz="20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352DAA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519476" y="280480"/>
            <a:ext cx="70006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800" b="1" i="0" u="none" strike="noStrike" kern="1200" cap="none" spc="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Pytorch</a:t>
            </a:r>
            <a:r>
              <a:rPr kumimoji="0" lang="en-US" altLang="ko-KR" sz="38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Dataset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A45E65-E05A-4E59-BFB9-5CE211AD06DE}"/>
              </a:ext>
            </a:extLst>
          </p:cNvPr>
          <p:cNvSpPr txBox="1"/>
          <p:nvPr/>
        </p:nvSpPr>
        <p:spPr>
          <a:xfrm>
            <a:off x="6547556" y="1349332"/>
            <a:ext cx="3181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torch.utils.data.Dataset</a:t>
            </a: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상속</a:t>
            </a:r>
            <a:endParaRPr kumimoji="0" lang="en-US" altLang="ko-KR" sz="16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F5661F-A0CF-4CF1-86BE-6C93FF714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476" y="1133888"/>
            <a:ext cx="4046873" cy="54436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D9C25D-0FB6-44D5-A8BD-FD129B634498}"/>
              </a:ext>
            </a:extLst>
          </p:cNvPr>
          <p:cNvSpPr txBox="1"/>
          <p:nvPr/>
        </p:nvSpPr>
        <p:spPr>
          <a:xfrm>
            <a:off x="6566349" y="2557800"/>
            <a:ext cx="3181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len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_()</a:t>
            </a:r>
          </a:p>
          <a:p>
            <a:pPr lvl="1"/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데이터 셋의 총 데이터 수</a:t>
            </a:r>
            <a:endParaRPr kumimoji="0" lang="en-US" altLang="ko-KR" sz="16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7C6A09-0F59-4949-BA10-3E50B942E8E4}"/>
              </a:ext>
            </a:extLst>
          </p:cNvPr>
          <p:cNvSpPr txBox="1"/>
          <p:nvPr/>
        </p:nvSpPr>
        <p:spPr>
          <a:xfrm>
            <a:off x="6566349" y="4012489"/>
            <a:ext cx="31810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getitem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_()</a:t>
            </a:r>
          </a:p>
          <a:p>
            <a:pPr lvl="1"/>
            <a:r>
              <a:rPr kumimoji="0" lang="ko-KR" altLang="en-US" sz="15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어떠한 인덱스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idx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받았을 때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그에 상응하는 입출력 데이터 변환</a:t>
            </a:r>
            <a:endParaRPr kumimoji="0" lang="en-US" altLang="ko-KR" sz="15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5A3AA25-CBDE-4DDB-9649-9425CF2187DE}"/>
              </a:ext>
            </a:extLst>
          </p:cNvPr>
          <p:cNvCxnSpPr>
            <a:endCxn id="21" idx="1"/>
          </p:cNvCxnSpPr>
          <p:nvPr/>
        </p:nvCxnSpPr>
        <p:spPr>
          <a:xfrm>
            <a:off x="5100034" y="1349332"/>
            <a:ext cx="1447522" cy="1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E809CE7-B4BE-4190-B1B8-2948D4FA63A1}"/>
              </a:ext>
            </a:extLst>
          </p:cNvPr>
          <p:cNvCxnSpPr/>
          <p:nvPr/>
        </p:nvCxnSpPr>
        <p:spPr>
          <a:xfrm flipV="1">
            <a:off x="4726546" y="4198513"/>
            <a:ext cx="1944710" cy="6141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A7DDB2EE-EF0A-424D-9B5B-B0FB2AFA56DA}"/>
              </a:ext>
            </a:extLst>
          </p:cNvPr>
          <p:cNvCxnSpPr/>
          <p:nvPr/>
        </p:nvCxnSpPr>
        <p:spPr>
          <a:xfrm flipV="1">
            <a:off x="4082603" y="2704563"/>
            <a:ext cx="2588653" cy="1307926"/>
          </a:xfrm>
          <a:prstGeom prst="bentConnector3">
            <a:avLst>
              <a:gd name="adj1" fmla="val 9626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188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52DAA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Loading Data</a:t>
            </a:r>
            <a:endParaRPr kumimoji="0" lang="en-US" altLang="ko-KR" sz="20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352DAA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519476" y="280480"/>
            <a:ext cx="70006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800" b="1" i="0" u="none" strike="noStrike" kern="1200" cap="none" spc="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Pytorch</a:t>
            </a:r>
            <a:r>
              <a:rPr kumimoji="0" lang="en-US" altLang="ko-KR" sz="38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Dataset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A45E65-E05A-4E59-BFB9-5CE211AD06DE}"/>
              </a:ext>
            </a:extLst>
          </p:cNvPr>
          <p:cNvSpPr txBox="1"/>
          <p:nvPr/>
        </p:nvSpPr>
        <p:spPr>
          <a:xfrm>
            <a:off x="6547556" y="1349332"/>
            <a:ext cx="3181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torch.utils.data.DataLoader</a:t>
            </a: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사용</a:t>
            </a:r>
            <a:endParaRPr kumimoji="0" lang="en-US" altLang="ko-KR" sz="16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D9C25D-0FB6-44D5-A8BD-FD129B634498}"/>
              </a:ext>
            </a:extLst>
          </p:cNvPr>
          <p:cNvSpPr txBox="1"/>
          <p:nvPr/>
        </p:nvSpPr>
        <p:spPr>
          <a:xfrm>
            <a:off x="6566349" y="2557800"/>
            <a:ext cx="3181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batch_size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=2</a:t>
            </a:r>
          </a:p>
          <a:p>
            <a:pPr lvl="1"/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minibatch</a:t>
            </a: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크기</a:t>
            </a:r>
            <a:endParaRPr lang="en-US" altLang="ko-KR" sz="16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kumimoji="0" lang="ko-KR" altLang="en-US" sz="16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통상적으로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의 제곱수로 설정</a:t>
            </a:r>
            <a:endParaRPr kumimoji="0" lang="en-US" altLang="ko-KR" sz="16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lvl="1"/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(16,32,64,128,…)</a:t>
            </a:r>
            <a:endParaRPr kumimoji="0" lang="en-US" altLang="ko-KR" sz="16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7C6A09-0F59-4949-BA10-3E50B942E8E4}"/>
              </a:ext>
            </a:extLst>
          </p:cNvPr>
          <p:cNvSpPr txBox="1"/>
          <p:nvPr/>
        </p:nvSpPr>
        <p:spPr>
          <a:xfrm>
            <a:off x="6566349" y="4012489"/>
            <a:ext cx="31810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shuffle=True</a:t>
            </a:r>
          </a:p>
          <a:p>
            <a:pPr lvl="1"/>
            <a:r>
              <a:rPr kumimoji="0" lang="en-US" altLang="ko-KR" sz="15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Epoch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마다 데이터 셋을 섞어서</a:t>
            </a:r>
            <a:endParaRPr kumimoji="0" lang="en-US" altLang="ko-KR" sz="15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lvl="1"/>
            <a:r>
              <a:rPr lang="ko-KR" altLang="en-US" sz="15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데이터가 학습되는 순서를 바꿈</a:t>
            </a:r>
            <a:endParaRPr kumimoji="0" lang="en-US" altLang="ko-KR" sz="15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C43A85-A67D-4377-9BBB-AC292A86B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55" y="1428745"/>
            <a:ext cx="3823753" cy="334327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84FFCCB-B3CD-423E-B0C1-01759C7E4FAE}"/>
              </a:ext>
            </a:extLst>
          </p:cNvPr>
          <p:cNvCxnSpPr>
            <a:endCxn id="21" idx="1"/>
          </p:cNvCxnSpPr>
          <p:nvPr/>
        </p:nvCxnSpPr>
        <p:spPr>
          <a:xfrm flipV="1">
            <a:off x="6181859" y="1641720"/>
            <a:ext cx="365697" cy="4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7CBFC3D-6926-4C6C-8B54-AD6B574D51B2}"/>
              </a:ext>
            </a:extLst>
          </p:cNvPr>
          <p:cNvCxnSpPr/>
          <p:nvPr/>
        </p:nvCxnSpPr>
        <p:spPr>
          <a:xfrm flipV="1">
            <a:off x="4271383" y="2765549"/>
            <a:ext cx="2276173" cy="995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53229B4-27FC-4F64-A510-18FB7285F91B}"/>
              </a:ext>
            </a:extLst>
          </p:cNvPr>
          <p:cNvCxnSpPr/>
          <p:nvPr/>
        </p:nvCxnSpPr>
        <p:spPr>
          <a:xfrm>
            <a:off x="4301544" y="4121239"/>
            <a:ext cx="22648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890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52DAA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Loading Data</a:t>
            </a:r>
            <a:endParaRPr kumimoji="0" lang="en-US" altLang="ko-KR" sz="20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352DAA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519476" y="280480"/>
            <a:ext cx="70006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800" b="1" i="0" u="none" strike="noStrike" kern="1200" cap="none" spc="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Pytorch</a:t>
            </a:r>
            <a:r>
              <a:rPr kumimoji="0" lang="en-US" altLang="ko-KR" sz="38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Dataset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A45E65-E05A-4E59-BFB9-5CE211AD06DE}"/>
              </a:ext>
            </a:extLst>
          </p:cNvPr>
          <p:cNvSpPr txBox="1"/>
          <p:nvPr/>
        </p:nvSpPr>
        <p:spPr>
          <a:xfrm>
            <a:off x="6547556" y="1349332"/>
            <a:ext cx="3181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Enumerate(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datalo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ader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	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miniba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tch </a:t>
            </a: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인덱스와 데이터를 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받음</a:t>
            </a:r>
            <a:endParaRPr kumimoji="0" lang="en-US" altLang="ko-KR" sz="16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D9C25D-0FB6-44D5-A8BD-FD129B634498}"/>
              </a:ext>
            </a:extLst>
          </p:cNvPr>
          <p:cNvSpPr txBox="1"/>
          <p:nvPr/>
        </p:nvSpPr>
        <p:spPr>
          <a:xfrm>
            <a:off x="6547556" y="4114953"/>
            <a:ext cx="3181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len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dataloader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1"/>
            <a:r>
              <a:rPr kumimoji="0" lang="ko-KR" altLang="en-US" sz="16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epoch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당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minibatch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의 수</a:t>
            </a:r>
            <a:endParaRPr kumimoji="0" lang="en-US" altLang="ko-KR" sz="16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F39E8F-464E-4498-A29A-B78F4412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572" y="1133888"/>
            <a:ext cx="3989735" cy="400478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D5161D9-023E-4FFD-B6F5-26F061D25D96}"/>
              </a:ext>
            </a:extLst>
          </p:cNvPr>
          <p:cNvCxnSpPr/>
          <p:nvPr/>
        </p:nvCxnSpPr>
        <p:spPr>
          <a:xfrm>
            <a:off x="5679583" y="1518609"/>
            <a:ext cx="8679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6EBA7F-87CA-4DE1-BB9B-B6ED142758CA}"/>
              </a:ext>
            </a:extLst>
          </p:cNvPr>
          <p:cNvCxnSpPr/>
          <p:nvPr/>
        </p:nvCxnSpPr>
        <p:spPr>
          <a:xfrm flipV="1">
            <a:off x="6113569" y="4275786"/>
            <a:ext cx="583445" cy="270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918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1A8DD6-3FC7-4316-9790-F95EBE5CBD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3" y="0"/>
            <a:ext cx="9699607" cy="6858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B1E849-8FD9-4068-BCFF-E3FF0DC201B8}"/>
              </a:ext>
            </a:extLst>
          </p:cNvPr>
          <p:cNvGrpSpPr/>
          <p:nvPr/>
        </p:nvGrpSpPr>
        <p:grpSpPr>
          <a:xfrm>
            <a:off x="563805" y="1799536"/>
            <a:ext cx="6966800" cy="2297326"/>
            <a:chOff x="792900" y="2551047"/>
            <a:chExt cx="6966800" cy="229732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E6DE56-A121-427B-B154-2818D5EA09A3}"/>
                </a:ext>
              </a:extLst>
            </p:cNvPr>
            <p:cNvSpPr txBox="1"/>
            <p:nvPr/>
          </p:nvSpPr>
          <p:spPr>
            <a:xfrm>
              <a:off x="792900" y="2551047"/>
              <a:ext cx="69668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PART </a:t>
              </a:r>
              <a:r>
                <a:rPr lang="en-US" altLang="ko-KR" sz="6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5D4A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ECDFC0-3669-42EE-AFD3-828A76F0B794}"/>
                </a:ext>
              </a:extLst>
            </p:cNvPr>
            <p:cNvSpPr txBox="1"/>
            <p:nvPr/>
          </p:nvSpPr>
          <p:spPr>
            <a:xfrm>
              <a:off x="792900" y="3888123"/>
              <a:ext cx="38498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Logistic Regression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3E949C-887E-457F-A239-DEB5816551A1}"/>
                </a:ext>
              </a:extLst>
            </p:cNvPr>
            <p:cNvSpPr txBox="1"/>
            <p:nvPr/>
          </p:nvSpPr>
          <p:spPr>
            <a:xfrm>
              <a:off x="792900" y="4434798"/>
              <a:ext cx="2836218" cy="413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722"/>
                </a:lnSpc>
                <a:spcBef>
                  <a:spcPts val="155"/>
                </a:spcBef>
                <a:tabLst>
                  <a:tab pos="55224" algn="l"/>
                  <a:tab pos="88358" algn="l"/>
                </a:tabLst>
              </a:pPr>
              <a:endParaRPr lang="ko-KR" altLang="en-US" sz="16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2238980-8695-49C0-A848-FF0CBAFF5C83}"/>
              </a:ext>
            </a:extLst>
          </p:cNvPr>
          <p:cNvSpPr txBox="1"/>
          <p:nvPr/>
        </p:nvSpPr>
        <p:spPr>
          <a:xfrm>
            <a:off x="642419" y="487776"/>
            <a:ext cx="1356368" cy="26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ko-KR" sz="998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Jungle PPT Template</a:t>
            </a:r>
          </a:p>
        </p:txBody>
      </p:sp>
    </p:spTree>
    <p:extLst>
      <p:ext uri="{BB962C8B-B14F-4D97-AF65-F5344CB8AC3E}">
        <p14:creationId xmlns:p14="http://schemas.microsoft.com/office/powerpoint/2010/main" val="3088857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52DAA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Logistic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Regression</a:t>
            </a:r>
            <a:endParaRPr kumimoji="0" lang="en-US" altLang="ko-KR" sz="32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352DAA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641778" y="201233"/>
            <a:ext cx="7000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Linear Regression vs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Logisitic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Regression</a:t>
            </a:r>
            <a:endParaRPr kumimoji="0" lang="en-US" altLang="ko-KR" sz="38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A45E65-E05A-4E59-BFB9-5CE211AD06DE}"/>
              </a:ext>
            </a:extLst>
          </p:cNvPr>
          <p:cNvSpPr txBox="1"/>
          <p:nvPr/>
        </p:nvSpPr>
        <p:spPr>
          <a:xfrm>
            <a:off x="2641778" y="3406486"/>
            <a:ext cx="3181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주어진 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값과 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H(x) </a:t>
            </a: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값의 범위가</a:t>
            </a:r>
            <a:endParaRPr lang="en-US" altLang="ko-KR" sz="16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제한되어 있지 않음</a:t>
            </a:r>
            <a:endParaRPr kumimoji="0" lang="en-US" altLang="ko-KR" sz="16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D9C25D-0FB6-44D5-A8BD-FD129B634498}"/>
              </a:ext>
            </a:extLst>
          </p:cNvPr>
          <p:cNvSpPr txBox="1"/>
          <p:nvPr/>
        </p:nvSpPr>
        <p:spPr>
          <a:xfrm>
            <a:off x="5989560" y="3406486"/>
            <a:ext cx="3181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Logistic Regression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주어진 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값은 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 </a:t>
            </a: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혹은 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 ≤ H(x) ≤ 1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6F2D15A-8BEB-4D56-BA07-633EF632F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457" y="826038"/>
            <a:ext cx="5590207" cy="247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F4B79E-7479-4816-A1DD-515D3404A974}"/>
                  </a:ext>
                </a:extLst>
              </p:cNvPr>
              <p:cNvSpPr txBox="1"/>
              <p:nvPr/>
            </p:nvSpPr>
            <p:spPr>
              <a:xfrm>
                <a:off x="2467989" y="4237483"/>
                <a:ext cx="326273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000" b="1" i="1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b="1" i="1" smtClean="0">
                              <a:ln>
                                <a:solidFill>
                                  <a:srgbClr val="4472C4"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1" i="1" smtClean="0">
                              <a:ln>
                                <a:solidFill>
                                  <a:srgbClr val="4472C4"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000" b="1" i="1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𝑾𝑿</m:t>
                      </m:r>
                      <m:r>
                        <a:rPr lang="en-US" altLang="ko-KR" sz="2000" b="1" i="1" smtClean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1" i="1" smtClean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altLang="ko-KR" sz="2000" b="1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</a:endParaRPr>
              </a:p>
              <a:p>
                <a:endPara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F4B79E-7479-4816-A1DD-515D3404A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989" y="4237483"/>
                <a:ext cx="3262734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491941-2698-423E-82E2-45E64FC3B751}"/>
                  </a:ext>
                </a:extLst>
              </p:cNvPr>
              <p:cNvSpPr txBox="1"/>
              <p:nvPr/>
            </p:nvSpPr>
            <p:spPr>
              <a:xfrm>
                <a:off x="5948734" y="3961454"/>
                <a:ext cx="3262734" cy="1429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000" i="1" dirty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dirty="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i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 dirty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0" dirty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i="0" dirty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000" i="1" dirty="0">
                                  <a:ln>
                                    <a:solidFill>
                                      <a:schemeClr val="accent1"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0" dirty="0">
                                  <a:ln>
                                    <a:solidFill>
                                      <a:schemeClr val="accent1"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en-US" altLang="ko-KR" sz="2000" i="0" dirty="0">
                                  <a:ln>
                                    <a:solidFill>
                                      <a:schemeClr val="accent1"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0" i="1" dirty="0" smtClean="0">
                                  <a:ln>
                                    <a:solidFill>
                                      <a:schemeClr val="accent1"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dirty="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i="1" dirty="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000" i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000" i="1" dirty="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000" b="0" i="0" dirty="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XW</m:t>
                          </m:r>
                          <m:r>
                            <a:rPr lang="en-US" altLang="ko-KR" sz="2000" i="0" dirty="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i="1" dirty="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491941-2698-423E-82E2-45E64FC3B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734" y="3961454"/>
                <a:ext cx="3262734" cy="14290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12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Logistic</a:t>
            </a:r>
          </a:p>
          <a:p>
            <a:pPr lvl="0">
              <a:defRPr/>
            </a:pPr>
            <a:r>
              <a:rPr lang="en-US" altLang="ko-KR" sz="3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641778" y="201233"/>
            <a:ext cx="70006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8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2C729E-0CEF-4C0D-AD79-F444D2E7B624}"/>
                  </a:ext>
                </a:extLst>
              </p:cNvPr>
              <p:cNvSpPr txBox="1"/>
              <p:nvPr/>
            </p:nvSpPr>
            <p:spPr>
              <a:xfrm>
                <a:off x="2173559" y="3073444"/>
                <a:ext cx="6035078" cy="74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grow m:val="on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𝑦𝑙𝑜𝑔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13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2C729E-0CEF-4C0D-AD79-F444D2E7B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559" y="3073444"/>
                <a:ext cx="6035078" cy="741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F79471-6F92-4A74-BD5A-2CF8E7070634}"/>
              </a:ext>
            </a:extLst>
          </p:cNvPr>
          <p:cNvSpPr txBox="1"/>
          <p:nvPr/>
        </p:nvSpPr>
        <p:spPr>
          <a:xfrm>
            <a:off x="2641778" y="201233"/>
            <a:ext cx="7000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Logistic Regression</a:t>
            </a:r>
            <a:endParaRPr kumimoji="0" lang="en-US" altLang="ko-KR" sz="38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5C757-D825-4591-8FEF-51983878884C}"/>
                  </a:ext>
                </a:extLst>
              </p:cNvPr>
              <p:cNvSpPr txBox="1"/>
              <p:nvPr/>
            </p:nvSpPr>
            <p:spPr>
              <a:xfrm>
                <a:off x="2641778" y="1124786"/>
                <a:ext cx="2917012" cy="7423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ko-KR" altLang="en-US" sz="32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32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sz="3200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ko-KR" alt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3200" i="0"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sSup>
                              <m:sSupPr>
                                <m:ctrlPr>
                                  <a:rPr lang="ko-KR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ko-KR" altLang="en-US" sz="3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5C757-D825-4591-8FEF-519838788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778" y="1124786"/>
                <a:ext cx="2917012" cy="742319"/>
              </a:xfrm>
              <a:prstGeom prst="rect">
                <a:avLst/>
              </a:prstGeom>
              <a:blipFill>
                <a:blip r:embed="rId4"/>
                <a:stretch>
                  <a:fillRect l="-8351" t="-5785" b="-107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741CD2-EE48-45A0-9FEC-597536C015D1}"/>
                  </a:ext>
                </a:extLst>
              </p:cNvPr>
              <p:cNvSpPr txBox="1"/>
              <p:nvPr/>
            </p:nvSpPr>
            <p:spPr>
              <a:xfrm>
                <a:off x="6538356" y="1123575"/>
                <a:ext cx="3174309" cy="6980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ko-KR" altLang="en-US" sz="32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32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sz="3200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ko-KR" alt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3200" i="0"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𝑋𝑊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741CD2-EE48-45A0-9FEC-597536C01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356" y="1123575"/>
                <a:ext cx="3174309" cy="698012"/>
              </a:xfrm>
              <a:prstGeom prst="rect">
                <a:avLst/>
              </a:prstGeom>
              <a:blipFill>
                <a:blip r:embed="rId5"/>
                <a:stretch>
                  <a:fillRect l="-7885" t="-5217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A063591-E06B-45D4-9FAE-8444A736CB19}"/>
              </a:ext>
            </a:extLst>
          </p:cNvPr>
          <p:cNvSpPr/>
          <p:nvPr/>
        </p:nvSpPr>
        <p:spPr>
          <a:xfrm>
            <a:off x="5753849" y="1102531"/>
            <a:ext cx="589448" cy="741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D62F9D-2F32-4152-8A7F-51F5F9D66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006" y="2279509"/>
            <a:ext cx="3943350" cy="190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F11A45-05A6-44EF-A067-4901531F5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5006" y="2805424"/>
            <a:ext cx="2981325" cy="200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CA2ADB-857A-4484-9149-0794271149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5006" y="4076331"/>
            <a:ext cx="5581650" cy="180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A74AA1-8EB6-4B65-AEB5-DE05F03558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5006" y="4418429"/>
            <a:ext cx="1371600" cy="1619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C83BEE-3443-4051-823E-680DCEA025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5006" y="5184097"/>
            <a:ext cx="3429000" cy="1524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1BCD93A-4D14-493C-976C-30264D2B23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0593" y="4478145"/>
            <a:ext cx="2986608" cy="194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7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Logistic</a:t>
            </a:r>
          </a:p>
          <a:p>
            <a:pPr lvl="0">
              <a:defRPr/>
            </a:pPr>
            <a:r>
              <a:rPr lang="en-US" altLang="ko-KR" sz="3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641778" y="201233"/>
            <a:ext cx="70006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8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79471-6F92-4A74-BD5A-2CF8E7070634}"/>
              </a:ext>
            </a:extLst>
          </p:cNvPr>
          <p:cNvSpPr txBox="1"/>
          <p:nvPr/>
        </p:nvSpPr>
        <p:spPr>
          <a:xfrm>
            <a:off x="2641778" y="201233"/>
            <a:ext cx="7000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Logistic Regression</a:t>
            </a:r>
            <a:endParaRPr kumimoji="0" lang="en-US" altLang="ko-KR" sz="38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1BCD93A-4D14-493C-976C-30264D2B2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771" y="2316835"/>
            <a:ext cx="5559604" cy="36176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DD3809-A843-49C6-8432-12AD64ABE6AC}"/>
                  </a:ext>
                </a:extLst>
              </p:cNvPr>
              <p:cNvSpPr txBox="1"/>
              <p:nvPr/>
            </p:nvSpPr>
            <p:spPr>
              <a:xfrm>
                <a:off x="2641778" y="1124786"/>
                <a:ext cx="2917012" cy="7423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ko-KR" altLang="en-US" sz="32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32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sz="3200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ko-KR" alt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3200" i="0"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sSup>
                              <m:sSupPr>
                                <m:ctrlPr>
                                  <a:rPr lang="ko-KR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ko-KR" altLang="en-US" sz="3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DD3809-A843-49C6-8432-12AD64ABE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778" y="1124786"/>
                <a:ext cx="2917012" cy="742319"/>
              </a:xfrm>
              <a:prstGeom prst="rect">
                <a:avLst/>
              </a:prstGeom>
              <a:blipFill>
                <a:blip r:embed="rId4"/>
                <a:stretch>
                  <a:fillRect l="-8351" t="-5785" b="-107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B999462-AD6F-4DC9-8FF4-F5A6FD59C999}"/>
                  </a:ext>
                </a:extLst>
              </p:cNvPr>
              <p:cNvSpPr txBox="1"/>
              <p:nvPr/>
            </p:nvSpPr>
            <p:spPr>
              <a:xfrm>
                <a:off x="6538356" y="1123575"/>
                <a:ext cx="3174309" cy="6980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ko-KR" altLang="en-US" sz="32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32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sz="3200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ko-KR" alt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3200" i="0"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𝑋𝑊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B999462-AD6F-4DC9-8FF4-F5A6FD59C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356" y="1123575"/>
                <a:ext cx="3174309" cy="698012"/>
              </a:xfrm>
              <a:prstGeom prst="rect">
                <a:avLst/>
              </a:prstGeom>
              <a:blipFill>
                <a:blip r:embed="rId5"/>
                <a:stretch>
                  <a:fillRect l="-7885" t="-5217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C001AB7-F058-44E5-B356-16898C117B9B}"/>
              </a:ext>
            </a:extLst>
          </p:cNvPr>
          <p:cNvSpPr/>
          <p:nvPr/>
        </p:nvSpPr>
        <p:spPr>
          <a:xfrm>
            <a:off x="5753849" y="1102531"/>
            <a:ext cx="589448" cy="741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792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Logistic</a:t>
            </a:r>
          </a:p>
          <a:p>
            <a:pPr lvl="0">
              <a:defRPr/>
            </a:pPr>
            <a:r>
              <a:rPr lang="en-US" altLang="ko-KR" sz="3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641778" y="201233"/>
            <a:ext cx="70006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8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7A5A48-9312-45A3-AB15-6EE41E2BD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075" y="878341"/>
            <a:ext cx="4544196" cy="49625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2B68F1-5C55-4172-8389-9349361C1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231" y="1035647"/>
            <a:ext cx="2162175" cy="18764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57BE76-819B-49ED-8A25-F1D75B3FB75F}"/>
              </a:ext>
            </a:extLst>
          </p:cNvPr>
          <p:cNvSpPr txBox="1"/>
          <p:nvPr/>
        </p:nvSpPr>
        <p:spPr>
          <a:xfrm>
            <a:off x="2641778" y="201233"/>
            <a:ext cx="7000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Full code</a:t>
            </a:r>
            <a:endParaRPr kumimoji="0" lang="en-US" altLang="ko-KR" sz="38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69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Logistic</a:t>
            </a:r>
          </a:p>
          <a:p>
            <a:pPr lvl="0">
              <a:defRPr/>
            </a:pPr>
            <a:r>
              <a:rPr lang="en-US" altLang="ko-KR" sz="3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641778" y="201233"/>
            <a:ext cx="70006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8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57BE76-819B-49ED-8A25-F1D75B3FB75F}"/>
              </a:ext>
            </a:extLst>
          </p:cNvPr>
          <p:cNvSpPr txBox="1"/>
          <p:nvPr/>
        </p:nvSpPr>
        <p:spPr>
          <a:xfrm>
            <a:off x="2641778" y="201233"/>
            <a:ext cx="7000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Evaluation</a:t>
            </a:r>
            <a:endParaRPr kumimoji="0" lang="en-US" altLang="ko-KR" sz="38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A466A3-D078-4107-A425-D8D2AB42D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439" y="1022215"/>
            <a:ext cx="5417533" cy="16412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3B70F8-1C48-492A-A594-FB8E1755B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455" y="3056366"/>
            <a:ext cx="5459502" cy="16412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D80BC2-5DA7-4704-991C-2EF54FA2E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803" y="5115653"/>
            <a:ext cx="5414154" cy="153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7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172553" y="1428745"/>
            <a:ext cx="2014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</a:t>
            </a:r>
          </a:p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2553" y="749168"/>
            <a:ext cx="841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39317EC-08BD-4A53-9EC6-ED0DC7DB61D0}"/>
              </a:ext>
            </a:extLst>
          </p:cNvPr>
          <p:cNvSpPr txBox="1"/>
          <p:nvPr/>
        </p:nvSpPr>
        <p:spPr>
          <a:xfrm>
            <a:off x="2186945" y="1384544"/>
            <a:ext cx="696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H(x) = </a:t>
            </a:r>
            <a:r>
              <a:rPr lang="en-US" altLang="ko-KR" sz="6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Wx</a:t>
            </a:r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+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9F586A0-0E09-422B-A11E-7A7B3CF2E17C}"/>
              </a:ext>
            </a:extLst>
          </p:cNvPr>
          <p:cNvSpPr txBox="1"/>
          <p:nvPr/>
        </p:nvSpPr>
        <p:spPr>
          <a:xfrm>
            <a:off x="6655734" y="3144624"/>
            <a:ext cx="201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bias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A7711F-75BD-44C8-B546-7C22FE540865}"/>
              </a:ext>
            </a:extLst>
          </p:cNvPr>
          <p:cNvSpPr txBox="1"/>
          <p:nvPr/>
        </p:nvSpPr>
        <p:spPr>
          <a:xfrm>
            <a:off x="4486172" y="3024886"/>
            <a:ext cx="201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Weight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BFA8210-9DAB-42E9-987D-6FD45297D4DE}"/>
              </a:ext>
            </a:extLst>
          </p:cNvPr>
          <p:cNvCxnSpPr/>
          <p:nvPr/>
        </p:nvCxnSpPr>
        <p:spPr>
          <a:xfrm flipH="1">
            <a:off x="5593368" y="2289874"/>
            <a:ext cx="765977" cy="662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8C706EB-F87D-44C9-89B3-374A98F77753}"/>
              </a:ext>
            </a:extLst>
          </p:cNvPr>
          <p:cNvCxnSpPr/>
          <p:nvPr/>
        </p:nvCxnSpPr>
        <p:spPr>
          <a:xfrm flipH="1">
            <a:off x="7662930" y="2312915"/>
            <a:ext cx="682580" cy="83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3A58DE63-C727-47E1-A2F8-22D9A2BF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54" y="4378620"/>
            <a:ext cx="6966800" cy="990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645054-00FD-4249-9B26-FBA5682EE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317" y="4378620"/>
            <a:ext cx="5781675" cy="1000125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39BE46F-7DC9-49F4-907C-2290794D299D}"/>
              </a:ext>
            </a:extLst>
          </p:cNvPr>
          <p:cNvSpPr txBox="1"/>
          <p:nvPr/>
        </p:nvSpPr>
        <p:spPr>
          <a:xfrm>
            <a:off x="4862110" y="1430888"/>
            <a:ext cx="696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31F72B-A095-4120-83D3-4F18B5C5847E}"/>
              </a:ext>
            </a:extLst>
          </p:cNvPr>
          <p:cNvSpPr txBox="1"/>
          <p:nvPr/>
        </p:nvSpPr>
        <p:spPr>
          <a:xfrm>
            <a:off x="6630229" y="3169166"/>
            <a:ext cx="201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 bias!</a:t>
            </a:r>
          </a:p>
        </p:txBody>
      </p:sp>
    </p:spTree>
    <p:extLst>
      <p:ext uri="{BB962C8B-B14F-4D97-AF65-F5344CB8AC3E}">
        <p14:creationId xmlns:p14="http://schemas.microsoft.com/office/powerpoint/2010/main" val="202470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9" grpId="0"/>
      <p:bldP spid="7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Logistic</a:t>
            </a:r>
          </a:p>
          <a:p>
            <a:pPr lvl="0">
              <a:defRPr/>
            </a:pPr>
            <a:r>
              <a:rPr lang="en-US" altLang="ko-KR" sz="3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641778" y="201233"/>
            <a:ext cx="70006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8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57BE76-819B-49ED-8A25-F1D75B3FB75F}"/>
              </a:ext>
            </a:extLst>
          </p:cNvPr>
          <p:cNvSpPr txBox="1"/>
          <p:nvPr/>
        </p:nvSpPr>
        <p:spPr>
          <a:xfrm>
            <a:off x="2641778" y="201233"/>
            <a:ext cx="7000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Accuracy</a:t>
            </a:r>
            <a:endParaRPr kumimoji="0" lang="en-US" altLang="ko-KR" sz="38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C49BF6-F956-46B1-8D45-71499C3B3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569" y="881318"/>
            <a:ext cx="5733046" cy="21720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D9F31B-3033-45DB-B042-5F6F17F38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569" y="3490454"/>
            <a:ext cx="3266563" cy="36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08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0" y="1428745"/>
            <a:ext cx="2342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Logistic</a:t>
            </a:r>
          </a:p>
          <a:p>
            <a:pPr lvl="0">
              <a:defRPr/>
            </a:pPr>
            <a:r>
              <a:rPr lang="en-US" altLang="ko-KR" sz="3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7362" y="749168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20" b="1" i="0" u="none" strike="noStrike" kern="1200" cap="none" spc="0" normalizeH="0" baseline="0" noProof="0" dirty="0">
                <a:ln>
                  <a:noFill/>
                </a:ln>
                <a:solidFill>
                  <a:srgbClr val="1E453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641778" y="201233"/>
            <a:ext cx="70006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8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57BE76-819B-49ED-8A25-F1D75B3FB75F}"/>
              </a:ext>
            </a:extLst>
          </p:cNvPr>
          <p:cNvSpPr txBox="1"/>
          <p:nvPr/>
        </p:nvSpPr>
        <p:spPr>
          <a:xfrm>
            <a:off x="2641778" y="201233"/>
            <a:ext cx="7000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Accuracy</a:t>
            </a:r>
            <a:endParaRPr kumimoji="0" lang="en-US" altLang="ko-KR" sz="3800" b="1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8B2934-AA2F-4CAB-9060-97455E02C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994" y="940807"/>
            <a:ext cx="4212196" cy="29283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4137A5-7736-4667-B4EF-93C10027F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994" y="4470645"/>
            <a:ext cx="3968125" cy="171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33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84FDCB8-8E3D-4179-9D35-1F9884BF0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C27AD9-12B3-4DCE-AEFF-3C785F4E05CC}"/>
              </a:ext>
            </a:extLst>
          </p:cNvPr>
          <p:cNvSpPr txBox="1"/>
          <p:nvPr/>
        </p:nvSpPr>
        <p:spPr>
          <a:xfrm>
            <a:off x="600284" y="1745423"/>
            <a:ext cx="550395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</a:p>
          <a:p>
            <a:r>
              <a:rPr lang="ko-KR" altLang="en-US" sz="4000" b="1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5D4A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51FC35-E9C3-45CD-8714-11D3C6E54B73}"/>
              </a:ext>
            </a:extLst>
          </p:cNvPr>
          <p:cNvSpPr txBox="1"/>
          <p:nvPr/>
        </p:nvSpPr>
        <p:spPr>
          <a:xfrm>
            <a:off x="642419" y="487776"/>
            <a:ext cx="1356368" cy="26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ko-KR" sz="998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Jungle PPT Template</a:t>
            </a:r>
          </a:p>
        </p:txBody>
      </p:sp>
    </p:spTree>
    <p:extLst>
      <p:ext uri="{BB962C8B-B14F-4D97-AF65-F5344CB8AC3E}">
        <p14:creationId xmlns:p14="http://schemas.microsoft.com/office/powerpoint/2010/main" val="1131893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1A8DD6-3FC7-4316-9790-F95EBE5CBD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3" y="0"/>
            <a:ext cx="9699607" cy="6858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B1E849-8FD9-4068-BCFF-E3FF0DC201B8}"/>
              </a:ext>
            </a:extLst>
          </p:cNvPr>
          <p:cNvGrpSpPr/>
          <p:nvPr/>
        </p:nvGrpSpPr>
        <p:grpSpPr>
          <a:xfrm>
            <a:off x="563805" y="1799536"/>
            <a:ext cx="6966800" cy="2669222"/>
            <a:chOff x="792900" y="2551047"/>
            <a:chExt cx="6966800" cy="266922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E6DE56-A121-427B-B154-2818D5EA09A3}"/>
                </a:ext>
              </a:extLst>
            </p:cNvPr>
            <p:cNvSpPr txBox="1"/>
            <p:nvPr/>
          </p:nvSpPr>
          <p:spPr>
            <a:xfrm>
              <a:off x="792900" y="2551047"/>
              <a:ext cx="69668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PART </a:t>
              </a:r>
              <a:r>
                <a:rPr lang="en-US" altLang="ko-KR" sz="6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5D4A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ECDFC0-3669-42EE-AFD3-828A76F0B794}"/>
                </a:ext>
              </a:extLst>
            </p:cNvPr>
            <p:cNvSpPr txBox="1"/>
            <p:nvPr/>
          </p:nvSpPr>
          <p:spPr>
            <a:xfrm>
              <a:off x="792900" y="3888123"/>
              <a:ext cx="38498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Linear Regression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3E949C-887E-457F-A239-DEB5816551A1}"/>
                </a:ext>
              </a:extLst>
            </p:cNvPr>
            <p:cNvSpPr txBox="1"/>
            <p:nvPr/>
          </p:nvSpPr>
          <p:spPr>
            <a:xfrm>
              <a:off x="792900" y="4434798"/>
              <a:ext cx="2836218" cy="78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722"/>
                </a:lnSpc>
                <a:spcBef>
                  <a:spcPts val="155"/>
                </a:spcBef>
                <a:tabLst>
                  <a:tab pos="55224" algn="l"/>
                  <a:tab pos="88358" algn="l"/>
                </a:tabLst>
              </a:pPr>
              <a:r>
                <a:rPr lang="en-US" altLang="ko-KR" sz="160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함수를 이용한 분석</a:t>
              </a:r>
              <a:endParaRPr lang="en-US" altLang="ko-KR" sz="16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ts val="2722"/>
                </a:lnSpc>
                <a:spcBef>
                  <a:spcPts val="155"/>
                </a:spcBef>
                <a:tabLst>
                  <a:tab pos="55224" algn="l"/>
                  <a:tab pos="88358" algn="l"/>
                </a:tabLst>
              </a:pPr>
              <a:r>
                <a:rPr lang="en-US" altLang="ko-KR" sz="160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Optimizer </a:t>
              </a:r>
              <a:r>
                <a:rPr lang="ko-KR" altLang="en-US" sz="160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함수를 이용한 분석</a:t>
              </a:r>
              <a:r>
                <a:rPr lang="en-US" altLang="ko-KR" sz="160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ko-KR" altLang="en-US" sz="16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2238980-8695-49C0-A848-FF0CBAFF5C83}"/>
              </a:ext>
            </a:extLst>
          </p:cNvPr>
          <p:cNvSpPr txBox="1"/>
          <p:nvPr/>
        </p:nvSpPr>
        <p:spPr>
          <a:xfrm>
            <a:off x="642419" y="487776"/>
            <a:ext cx="1356368" cy="26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ko-KR" sz="998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Jungle PPT Template</a:t>
            </a:r>
          </a:p>
        </p:txBody>
      </p:sp>
    </p:spTree>
    <p:extLst>
      <p:ext uri="{BB962C8B-B14F-4D97-AF65-F5344CB8AC3E}">
        <p14:creationId xmlns:p14="http://schemas.microsoft.com/office/powerpoint/2010/main" val="3975965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172553" y="1428745"/>
            <a:ext cx="2014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</a:t>
            </a:r>
          </a:p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17D42B-C406-4912-BE2F-F91B751F5206}"/>
              </a:ext>
            </a:extLst>
          </p:cNvPr>
          <p:cNvSpPr txBox="1"/>
          <p:nvPr/>
        </p:nvSpPr>
        <p:spPr>
          <a:xfrm>
            <a:off x="172553" y="2769539"/>
            <a:ext cx="201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 정리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2553" y="749168"/>
            <a:ext cx="841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36FB394-5420-44E0-AC87-21A0E8FCA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032" y="4536315"/>
            <a:ext cx="6467475" cy="876300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FA757899-6BBB-4596-A537-B8066E9BB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748771"/>
              </p:ext>
            </p:extLst>
          </p:nvPr>
        </p:nvGraphicFramePr>
        <p:xfrm>
          <a:off x="4314421" y="986188"/>
          <a:ext cx="3850424" cy="2442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212">
                  <a:extLst>
                    <a:ext uri="{9D8B030D-6E8A-4147-A177-3AD203B41FA5}">
                      <a16:colId xmlns:a16="http://schemas.microsoft.com/office/drawing/2014/main" val="1559331541"/>
                    </a:ext>
                  </a:extLst>
                </a:gridCol>
                <a:gridCol w="1925212">
                  <a:extLst>
                    <a:ext uri="{9D8B030D-6E8A-4147-A177-3AD203B41FA5}">
                      <a16:colId xmlns:a16="http://schemas.microsoft.com/office/drawing/2014/main" val="2942624715"/>
                    </a:ext>
                  </a:extLst>
                </a:gridCol>
              </a:tblGrid>
              <a:tr h="6107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500" dirty="0"/>
                        <a:t>Hours (x)</a:t>
                      </a:r>
                      <a:endParaRPr lang="ko-KR" alt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500" dirty="0"/>
                        <a:t>Points (y)</a:t>
                      </a:r>
                      <a:endParaRPr lang="ko-KR" alt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872417"/>
                  </a:ext>
                </a:extLst>
              </a:tr>
              <a:tr h="6107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500" dirty="0"/>
                        <a:t>1</a:t>
                      </a:r>
                      <a:endParaRPr lang="ko-KR" alt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500" dirty="0"/>
                        <a:t>1</a:t>
                      </a:r>
                      <a:endParaRPr lang="ko-KR" alt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94391"/>
                  </a:ext>
                </a:extLst>
              </a:tr>
              <a:tr h="6107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500" dirty="0"/>
                        <a:t>2</a:t>
                      </a:r>
                      <a:endParaRPr lang="ko-KR" alt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500" dirty="0"/>
                        <a:t>2</a:t>
                      </a:r>
                      <a:endParaRPr lang="ko-KR" alt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114271"/>
                  </a:ext>
                </a:extLst>
              </a:tr>
              <a:tr h="6107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500" dirty="0"/>
                        <a:t>3</a:t>
                      </a:r>
                      <a:endParaRPr lang="ko-KR" alt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500" dirty="0"/>
                        <a:t>3</a:t>
                      </a:r>
                      <a:endParaRPr lang="ko-KR" alt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752158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34EDFC79-61D9-44FD-8B18-ACFC2F5C6BB4}"/>
              </a:ext>
            </a:extLst>
          </p:cNvPr>
          <p:cNvSpPr txBox="1"/>
          <p:nvPr/>
        </p:nvSpPr>
        <p:spPr>
          <a:xfrm>
            <a:off x="2582369" y="5608815"/>
            <a:ext cx="696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 = 1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가장 좋은 숫자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31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172553" y="1428745"/>
            <a:ext cx="2014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</a:t>
            </a:r>
          </a:p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2553" y="749168"/>
            <a:ext cx="841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4EDFC79-61D9-44FD-8B18-ACFC2F5C6BB4}"/>
              </a:ext>
            </a:extLst>
          </p:cNvPr>
          <p:cNvSpPr txBox="1"/>
          <p:nvPr/>
        </p:nvSpPr>
        <p:spPr>
          <a:xfrm>
            <a:off x="2342115" y="2523317"/>
            <a:ext cx="361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 =1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때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Cost = 0</a:t>
            </a:r>
          </a:p>
          <a:p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멀어질 수록 높아짐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ED00BD-0D8E-4207-842D-C85E4FD5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757" y="1300765"/>
            <a:ext cx="4036243" cy="402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50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172553" y="1428745"/>
            <a:ext cx="2014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</a:t>
            </a:r>
          </a:p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17D42B-C406-4912-BE2F-F91B751F5206}"/>
              </a:ext>
            </a:extLst>
          </p:cNvPr>
          <p:cNvSpPr txBox="1"/>
          <p:nvPr/>
        </p:nvSpPr>
        <p:spPr>
          <a:xfrm>
            <a:off x="172553" y="2769539"/>
            <a:ext cx="201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 정리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2553" y="749168"/>
            <a:ext cx="841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274581-5901-420A-9484-C2CDB21D5E74}"/>
                  </a:ext>
                </a:extLst>
              </p:cNvPr>
              <p:cNvSpPr txBox="1"/>
              <p:nvPr/>
            </p:nvSpPr>
            <p:spPr>
              <a:xfrm>
                <a:off x="3132852" y="1949657"/>
                <a:ext cx="5624781" cy="7723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500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5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a:rPr lang="en-US" altLang="ko-KR" sz="25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ko-KR" altLang="en-US" sz="2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5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5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grow m:val="on"/>
                          <m:ctrlPr>
                            <a:rPr lang="ko-KR" altLang="en-US" sz="2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25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sz="25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25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ko-KR" altLang="en-US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sz="25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ko-KR" altLang="en-U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ko-KR" altLang="en-US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ko-KR" altLang="en-US" sz="2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ko-KR" altLang="en-US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ko-KR" altLang="en-US" sz="25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ko-KR" altLang="en-US" sz="25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ko-KR" altLang="en-U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sz="2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ko-KR" altLang="en-US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sz="25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ko-KR" altLang="en-US" sz="25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274581-5901-420A-9484-C2CDB21D5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852" y="1949657"/>
                <a:ext cx="5624781" cy="772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F07F14D-5ECF-4259-B080-88947E8FE5A6}"/>
              </a:ext>
            </a:extLst>
          </p:cNvPr>
          <p:cNvSpPr txBox="1"/>
          <p:nvPr/>
        </p:nvSpPr>
        <p:spPr>
          <a:xfrm>
            <a:off x="2514667" y="3108093"/>
            <a:ext cx="696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                   Mean         </a:t>
            </a:r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Prediction</a:t>
            </a:r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7383D77-2D30-4B0B-8D89-F53CB6F8EF69}"/>
              </a:ext>
            </a:extLst>
          </p:cNvPr>
          <p:cNvCxnSpPr/>
          <p:nvPr/>
        </p:nvCxnSpPr>
        <p:spPr>
          <a:xfrm flipH="1">
            <a:off x="5215944" y="2722048"/>
            <a:ext cx="437881" cy="386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E0D9F21-1310-46D0-AC12-C18A5383305C}"/>
              </a:ext>
            </a:extLst>
          </p:cNvPr>
          <p:cNvCxnSpPr>
            <a:cxnSpLocks/>
          </p:cNvCxnSpPr>
          <p:nvPr/>
        </p:nvCxnSpPr>
        <p:spPr>
          <a:xfrm flipH="1">
            <a:off x="6246254" y="2592685"/>
            <a:ext cx="558916" cy="515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870ED92-36E7-47D3-80A4-8815901E4AC3}"/>
              </a:ext>
            </a:extLst>
          </p:cNvPr>
          <p:cNvCxnSpPr>
            <a:cxnSpLocks/>
          </p:cNvCxnSpPr>
          <p:nvPr/>
        </p:nvCxnSpPr>
        <p:spPr>
          <a:xfrm flipH="1">
            <a:off x="7212169" y="2552771"/>
            <a:ext cx="686452" cy="555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944894D-8173-4E08-ADBD-769925A4A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29" y="4490568"/>
            <a:ext cx="5019675" cy="3238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553304" y="827657"/>
            <a:ext cx="69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Mean Squared Error(MSE)</a:t>
            </a:r>
            <a:endParaRPr lang="en-US" altLang="ko-KR" sz="15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4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172553" y="1428745"/>
            <a:ext cx="2014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</a:t>
            </a:r>
          </a:p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17D42B-C406-4912-BE2F-F91B751F5206}"/>
              </a:ext>
            </a:extLst>
          </p:cNvPr>
          <p:cNvSpPr txBox="1"/>
          <p:nvPr/>
        </p:nvSpPr>
        <p:spPr>
          <a:xfrm>
            <a:off x="172553" y="2769539"/>
            <a:ext cx="201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 정리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2553" y="749168"/>
            <a:ext cx="841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274581-5901-420A-9484-C2CDB21D5E74}"/>
                  </a:ext>
                </a:extLst>
              </p:cNvPr>
              <p:cNvSpPr txBox="1"/>
              <p:nvPr/>
            </p:nvSpPr>
            <p:spPr>
              <a:xfrm>
                <a:off x="3132852" y="1949657"/>
                <a:ext cx="5624781" cy="7723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500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5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a:rPr lang="en-US" altLang="ko-KR" sz="25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ko-KR" altLang="en-US" sz="2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5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5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grow m:val="on"/>
                          <m:ctrlPr>
                            <a:rPr lang="ko-KR" altLang="en-US" sz="2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25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sz="25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25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ko-KR" altLang="en-US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sz="25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ko-KR" altLang="en-U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ko-KR" altLang="en-US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ko-KR" altLang="en-US" sz="2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ko-KR" altLang="en-US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ko-KR" altLang="en-US" sz="25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ko-KR" altLang="en-US" sz="25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ko-KR" altLang="en-U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sz="2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ko-KR" altLang="en-US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sz="25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ko-KR" altLang="en-US" sz="25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274581-5901-420A-9484-C2CDB21D5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852" y="1949657"/>
                <a:ext cx="5624781" cy="772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F07F14D-5ECF-4259-B080-88947E8FE5A6}"/>
              </a:ext>
            </a:extLst>
          </p:cNvPr>
          <p:cNvSpPr txBox="1"/>
          <p:nvPr/>
        </p:nvSpPr>
        <p:spPr>
          <a:xfrm>
            <a:off x="2514667" y="3108093"/>
            <a:ext cx="696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                   Mean         </a:t>
            </a:r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Prediction</a:t>
            </a:r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7383D77-2D30-4B0B-8D89-F53CB6F8EF69}"/>
              </a:ext>
            </a:extLst>
          </p:cNvPr>
          <p:cNvCxnSpPr/>
          <p:nvPr/>
        </p:nvCxnSpPr>
        <p:spPr>
          <a:xfrm flipH="1">
            <a:off x="5215944" y="2722048"/>
            <a:ext cx="437881" cy="386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E0D9F21-1310-46D0-AC12-C18A5383305C}"/>
              </a:ext>
            </a:extLst>
          </p:cNvPr>
          <p:cNvCxnSpPr>
            <a:cxnSpLocks/>
          </p:cNvCxnSpPr>
          <p:nvPr/>
        </p:nvCxnSpPr>
        <p:spPr>
          <a:xfrm flipH="1">
            <a:off x="6246254" y="2592685"/>
            <a:ext cx="558916" cy="515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870ED92-36E7-47D3-80A4-8815901E4AC3}"/>
              </a:ext>
            </a:extLst>
          </p:cNvPr>
          <p:cNvCxnSpPr>
            <a:cxnSpLocks/>
          </p:cNvCxnSpPr>
          <p:nvPr/>
        </p:nvCxnSpPr>
        <p:spPr>
          <a:xfrm flipH="1">
            <a:off x="7212169" y="2552771"/>
            <a:ext cx="686452" cy="555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944894D-8173-4E08-ADBD-769925A4A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29" y="4490568"/>
            <a:ext cx="5019675" cy="3238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4A38AE-8F70-4E07-B319-3D6FA60048C9}"/>
              </a:ext>
            </a:extLst>
          </p:cNvPr>
          <p:cNvSpPr txBox="1"/>
          <p:nvPr/>
        </p:nvSpPr>
        <p:spPr>
          <a:xfrm>
            <a:off x="2553304" y="827657"/>
            <a:ext cx="69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Mean Squared Error(MSE)</a:t>
            </a:r>
            <a:endParaRPr lang="en-US" altLang="ko-KR" sz="15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4120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172553" y="1428745"/>
            <a:ext cx="2014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</a:t>
            </a:r>
          </a:p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2553" y="749168"/>
            <a:ext cx="841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4EDFC79-61D9-44FD-8B18-ACFC2F5C6BB4}"/>
              </a:ext>
            </a:extLst>
          </p:cNvPr>
          <p:cNvSpPr txBox="1"/>
          <p:nvPr/>
        </p:nvSpPr>
        <p:spPr>
          <a:xfrm>
            <a:off x="2342115" y="2000573"/>
            <a:ext cx="3616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곡선을 내려가야 함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기울기가 클 수록 더 멀리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  <a:p>
            <a:pPr algn="ctr"/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“Gradient”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계산하자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ED00BD-0D8E-4207-842D-C85E4FD5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757" y="1300765"/>
            <a:ext cx="4036243" cy="402706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E79279B-D2E9-4784-8645-BB1759A96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068" y="4012813"/>
            <a:ext cx="28479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04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1487</TotalTime>
  <Words>866</Words>
  <Application>Microsoft Office PowerPoint</Application>
  <PresentationFormat>A4 용지(210x297mm)</PresentationFormat>
  <Paragraphs>315</Paragraphs>
  <Slides>43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나눔바른고딕</vt:lpstr>
      <vt:lpstr>맑은 고딕</vt:lpstr>
      <vt:lpstr>Arial</vt:lpstr>
      <vt:lpstr>Calibri</vt:lpstr>
      <vt:lpstr>Calibri Light</vt:lpstr>
      <vt:lpstr>Cambria Math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AY</dc:creator>
  <cp:lastModifiedBy>손상원</cp:lastModifiedBy>
  <cp:revision>179</cp:revision>
  <dcterms:created xsi:type="dcterms:W3CDTF">2016-06-20T00:21:39Z</dcterms:created>
  <dcterms:modified xsi:type="dcterms:W3CDTF">2020-03-31T05:10:50Z</dcterms:modified>
</cp:coreProperties>
</file>